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6"/>
  </p:notesMasterIdLst>
  <p:sldIdLst>
    <p:sldId id="529" r:id="rId2"/>
    <p:sldId id="530" r:id="rId3"/>
    <p:sldId id="531" r:id="rId4"/>
    <p:sldId id="258" r:id="rId5"/>
    <p:sldId id="260" r:id="rId6"/>
    <p:sldId id="532" r:id="rId7"/>
    <p:sldId id="340" r:id="rId8"/>
    <p:sldId id="262" r:id="rId9"/>
    <p:sldId id="489" r:id="rId10"/>
    <p:sldId id="533" r:id="rId11"/>
    <p:sldId id="490" r:id="rId12"/>
    <p:sldId id="477" r:id="rId13"/>
    <p:sldId id="534" r:id="rId14"/>
    <p:sldId id="264" r:id="rId15"/>
    <p:sldId id="266" r:id="rId16"/>
    <p:sldId id="267" r:id="rId17"/>
    <p:sldId id="511" r:id="rId18"/>
    <p:sldId id="455" r:id="rId19"/>
    <p:sldId id="491" r:id="rId20"/>
    <p:sldId id="492" r:id="rId21"/>
    <p:sldId id="493" r:id="rId22"/>
    <p:sldId id="494" r:id="rId23"/>
    <p:sldId id="268" r:id="rId24"/>
    <p:sldId id="535" r:id="rId25"/>
    <p:sldId id="270" r:id="rId26"/>
    <p:sldId id="271" r:id="rId27"/>
    <p:sldId id="333" r:id="rId28"/>
    <p:sldId id="334" r:id="rId29"/>
    <p:sldId id="463" r:id="rId30"/>
    <p:sldId id="536" r:id="rId31"/>
    <p:sldId id="475" r:id="rId32"/>
    <p:sldId id="476" r:id="rId33"/>
    <p:sldId id="495" r:id="rId34"/>
    <p:sldId id="496" r:id="rId35"/>
    <p:sldId id="537" r:id="rId36"/>
    <p:sldId id="538" r:id="rId37"/>
    <p:sldId id="274" r:id="rId38"/>
    <p:sldId id="539" r:id="rId39"/>
    <p:sldId id="275" r:id="rId40"/>
    <p:sldId id="276" r:id="rId41"/>
    <p:sldId id="497" r:id="rId42"/>
    <p:sldId id="498" r:id="rId43"/>
    <p:sldId id="540" r:id="rId44"/>
    <p:sldId id="541" r:id="rId45"/>
    <p:sldId id="281" r:id="rId46"/>
    <p:sldId id="279" r:id="rId47"/>
    <p:sldId id="280" r:id="rId48"/>
    <p:sldId id="499" r:id="rId49"/>
    <p:sldId id="500" r:id="rId50"/>
    <p:sldId id="501" r:id="rId51"/>
    <p:sldId id="502" r:id="rId52"/>
    <p:sldId id="503" r:id="rId53"/>
    <p:sldId id="542" r:id="rId54"/>
    <p:sldId id="543" r:id="rId55"/>
    <p:sldId id="544" r:id="rId56"/>
    <p:sldId id="283" r:id="rId57"/>
    <p:sldId id="285" r:id="rId58"/>
    <p:sldId id="337" r:id="rId59"/>
    <p:sldId id="338" r:id="rId60"/>
    <p:sldId id="504" r:id="rId61"/>
    <p:sldId id="505" r:id="rId62"/>
    <p:sldId id="506" r:id="rId63"/>
    <p:sldId id="286" r:id="rId64"/>
    <p:sldId id="545" r:id="rId65"/>
    <p:sldId id="546" r:id="rId66"/>
    <p:sldId id="547" r:id="rId67"/>
    <p:sldId id="291" r:id="rId68"/>
    <p:sldId id="326" r:id="rId69"/>
    <p:sldId id="478" r:id="rId70"/>
    <p:sldId id="485" r:id="rId71"/>
    <p:sldId id="548" r:id="rId72"/>
    <p:sldId id="300" r:id="rId73"/>
    <p:sldId id="327" r:id="rId74"/>
    <p:sldId id="302" r:id="rId75"/>
    <p:sldId id="328" r:id="rId76"/>
    <p:sldId id="549" r:id="rId77"/>
    <p:sldId id="329" r:id="rId78"/>
    <p:sldId id="486" r:id="rId79"/>
    <p:sldId id="304" r:id="rId80"/>
    <p:sldId id="305" r:id="rId81"/>
    <p:sldId id="464" r:id="rId82"/>
    <p:sldId id="479" r:id="rId83"/>
    <p:sldId id="480" r:id="rId84"/>
    <p:sldId id="550" r:id="rId85"/>
    <p:sldId id="551" r:id="rId86"/>
    <p:sldId id="307" r:id="rId87"/>
    <p:sldId id="309" r:id="rId88"/>
    <p:sldId id="311" r:id="rId89"/>
    <p:sldId id="488" r:id="rId90"/>
    <p:sldId id="552" r:id="rId91"/>
    <p:sldId id="553" r:id="rId92"/>
    <p:sldId id="554" r:id="rId93"/>
    <p:sldId id="312" r:id="rId94"/>
    <p:sldId id="314" r:id="rId95"/>
    <p:sldId id="315" r:id="rId96"/>
    <p:sldId id="317" r:id="rId97"/>
    <p:sldId id="467" r:id="rId98"/>
    <p:sldId id="507" r:id="rId99"/>
    <p:sldId id="508" r:id="rId100"/>
    <p:sldId id="509" r:id="rId101"/>
    <p:sldId id="510" r:id="rId102"/>
    <p:sldId id="555" r:id="rId103"/>
    <p:sldId id="556" r:id="rId104"/>
    <p:sldId id="557" r:id="rId105"/>
    <p:sldId id="344" r:id="rId106"/>
    <p:sldId id="319" r:id="rId107"/>
    <p:sldId id="320" r:id="rId108"/>
    <p:sldId id="558" r:id="rId109"/>
    <p:sldId id="483" r:id="rId110"/>
    <p:sldId id="325" r:id="rId111"/>
    <p:sldId id="484" r:id="rId112"/>
    <p:sldId id="559" r:id="rId113"/>
    <p:sldId id="560" r:id="rId114"/>
    <p:sldId id="561" r:id="rId115"/>
    <p:sldId id="562" r:id="rId116"/>
    <p:sldId id="563" r:id="rId117"/>
    <p:sldId id="564" r:id="rId118"/>
    <p:sldId id="565" r:id="rId119"/>
    <p:sldId id="566" r:id="rId120"/>
    <p:sldId id="567" r:id="rId121"/>
    <p:sldId id="568" r:id="rId122"/>
    <p:sldId id="569" r:id="rId123"/>
    <p:sldId id="570" r:id="rId124"/>
    <p:sldId id="571" r:id="rId125"/>
    <p:sldId id="572" r:id="rId126"/>
    <p:sldId id="573" r:id="rId127"/>
    <p:sldId id="574" r:id="rId128"/>
    <p:sldId id="575" r:id="rId129"/>
    <p:sldId id="576" r:id="rId130"/>
    <p:sldId id="577" r:id="rId131"/>
    <p:sldId id="578" r:id="rId132"/>
    <p:sldId id="579" r:id="rId133"/>
    <p:sldId id="580" r:id="rId134"/>
    <p:sldId id="581" r:id="rId135"/>
    <p:sldId id="582" r:id="rId136"/>
    <p:sldId id="583" r:id="rId137"/>
    <p:sldId id="584" r:id="rId138"/>
    <p:sldId id="585" r:id="rId139"/>
    <p:sldId id="586" r:id="rId140"/>
    <p:sldId id="587" r:id="rId141"/>
    <p:sldId id="588" r:id="rId142"/>
    <p:sldId id="589" r:id="rId143"/>
    <p:sldId id="590" r:id="rId144"/>
    <p:sldId id="591" r:id="rId145"/>
    <p:sldId id="592" r:id="rId146"/>
    <p:sldId id="593" r:id="rId147"/>
    <p:sldId id="594" r:id="rId148"/>
    <p:sldId id="595" r:id="rId149"/>
    <p:sldId id="596" r:id="rId150"/>
    <p:sldId id="597" r:id="rId151"/>
    <p:sldId id="598" r:id="rId152"/>
    <p:sldId id="599" r:id="rId153"/>
    <p:sldId id="600" r:id="rId154"/>
    <p:sldId id="601" r:id="rId15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bg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8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8" autoAdjust="0"/>
    <p:restoredTop sz="86364" autoAdjust="0"/>
  </p:normalViewPr>
  <p:slideViewPr>
    <p:cSldViewPr>
      <p:cViewPr varScale="1">
        <p:scale>
          <a:sx n="70" d="100"/>
          <a:sy n="70" d="100"/>
        </p:scale>
        <p:origin x="1205" y="62"/>
      </p:cViewPr>
      <p:guideLst>
        <p:guide orient="horz" pos="2160"/>
        <p:guide pos="2880"/>
      </p:guideLst>
    </p:cSldViewPr>
  </p:slideViewPr>
  <p:outlineViewPr>
    <p:cViewPr>
      <p:scale>
        <a:sx n="33" d="100"/>
        <a:sy n="33" d="100"/>
      </p:scale>
      <p:origin x="0" y="9678"/>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theme" Target="theme/theme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tableStyles" Target="tableStyles.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microsoft.com/office/2006/relationships/vbaProject" Target="vbaProject.bin"/><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notesMaster" Target="notesMasters/notesMaster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62"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CA"/>
          </a:p>
        </p:txBody>
      </p:sp>
      <p:sp>
        <p:nvSpPr>
          <p:cNvPr id="296963"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2969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969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296966"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endParaRPr lang="en-CA"/>
          </a:p>
        </p:txBody>
      </p:sp>
      <p:sp>
        <p:nvSpPr>
          <p:cNvPr id="296967"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fld id="{55F7F39E-B361-4E4D-9B9C-AB6D4DB6D339}" type="slidenum">
              <a:rPr lang="ar-SA"/>
              <a:pPr/>
              <a:t>‹N°›</a:t>
            </a:fld>
            <a:endParaRPr lang="en-CA"/>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649061-949C-46A1-95A9-0E3BA6369E5D}" type="slidenum">
              <a:rPr lang="ar-SA"/>
              <a:pPr/>
              <a:t>24</a:t>
            </a:fld>
            <a:endParaRPr lang="en-CA"/>
          </a:p>
        </p:txBody>
      </p:sp>
      <p:sp>
        <p:nvSpPr>
          <p:cNvPr id="297986" name="Rectangle 2"/>
          <p:cNvSpPr>
            <a:spLocks noGrp="1" noRot="1" noChangeAspect="1" noChangeArrowheads="1" noTextEdit="1"/>
          </p:cNvSpPr>
          <p:nvPr>
            <p:ph type="sldImg"/>
          </p:nvPr>
        </p:nvSpPr>
        <p:spPr>
          <a:xfrm>
            <a:off x="1144588" y="685800"/>
            <a:ext cx="4572000" cy="3429000"/>
          </a:xfrm>
          <a:ln/>
        </p:spPr>
      </p:sp>
      <p:sp>
        <p:nvSpPr>
          <p:cNvPr id="297987"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7CCC2A-3F93-4F3F-9E55-1EFDDADD1BFA}" type="slidenum">
              <a:rPr lang="ar-SA"/>
              <a:pPr/>
              <a:t>36</a:t>
            </a:fld>
            <a:endParaRPr lang="en-CA"/>
          </a:p>
        </p:txBody>
      </p:sp>
      <p:sp>
        <p:nvSpPr>
          <p:cNvPr id="302082" name="Rectangle 2"/>
          <p:cNvSpPr>
            <a:spLocks noGrp="1" noRot="1" noChangeAspect="1" noChangeArrowheads="1" noTextEdit="1"/>
          </p:cNvSpPr>
          <p:nvPr>
            <p:ph type="sldImg"/>
          </p:nvPr>
        </p:nvSpPr>
        <p:spPr>
          <a:xfrm>
            <a:off x="1144588" y="685800"/>
            <a:ext cx="4572000" cy="3429000"/>
          </a:xfrm>
          <a:ln/>
        </p:spPr>
      </p:sp>
      <p:sp>
        <p:nvSpPr>
          <p:cNvPr id="302083"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96293D-022F-48BA-B8E6-48EC558E778C}" type="slidenum">
              <a:rPr lang="ar-SA"/>
              <a:pPr/>
              <a:t>44</a:t>
            </a:fld>
            <a:endParaRPr lang="en-CA"/>
          </a:p>
        </p:txBody>
      </p:sp>
      <p:sp>
        <p:nvSpPr>
          <p:cNvPr id="306178" name="Rectangle 2"/>
          <p:cNvSpPr>
            <a:spLocks noGrp="1" noRot="1" noChangeAspect="1" noChangeArrowheads="1" noTextEdit="1"/>
          </p:cNvSpPr>
          <p:nvPr>
            <p:ph type="sldImg"/>
          </p:nvPr>
        </p:nvSpPr>
        <p:spPr>
          <a:xfrm>
            <a:off x="1144588" y="685800"/>
            <a:ext cx="4572000" cy="3429000"/>
          </a:xfrm>
          <a:ln/>
        </p:spPr>
      </p:sp>
      <p:sp>
        <p:nvSpPr>
          <p:cNvPr id="30617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6603B4-4D5B-4034-8A90-9B6A3D11A476}" type="slidenum">
              <a:rPr lang="ar-SA"/>
              <a:pPr/>
              <a:t>76</a:t>
            </a:fld>
            <a:endParaRPr lang="en-CA"/>
          </a:p>
        </p:txBody>
      </p:sp>
      <p:sp>
        <p:nvSpPr>
          <p:cNvPr id="316418" name="Rectangle 2"/>
          <p:cNvSpPr>
            <a:spLocks noGrp="1" noRot="1" noChangeAspect="1" noChangeArrowheads="1" noTextEdit="1"/>
          </p:cNvSpPr>
          <p:nvPr>
            <p:ph type="sldImg"/>
          </p:nvPr>
        </p:nvSpPr>
        <p:spPr>
          <a:xfrm>
            <a:off x="1144588" y="685800"/>
            <a:ext cx="4572000" cy="3429000"/>
          </a:xfrm>
          <a:ln/>
        </p:spPr>
      </p:sp>
      <p:sp>
        <p:nvSpPr>
          <p:cNvPr id="31641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18B176-C3EC-4545-8553-FC02DDB14CCB}" type="slidenum">
              <a:rPr lang="ar-SA"/>
              <a:pPr/>
              <a:t>85</a:t>
            </a:fld>
            <a:endParaRPr lang="en-CA"/>
          </a:p>
        </p:txBody>
      </p:sp>
      <p:sp>
        <p:nvSpPr>
          <p:cNvPr id="319490" name="Rectangle 2"/>
          <p:cNvSpPr>
            <a:spLocks noGrp="1" noRot="1" noChangeAspect="1" noChangeArrowheads="1" noTextEdit="1"/>
          </p:cNvSpPr>
          <p:nvPr>
            <p:ph type="sldImg"/>
          </p:nvPr>
        </p:nvSpPr>
        <p:spPr>
          <a:xfrm>
            <a:off x="1144588" y="685800"/>
            <a:ext cx="4572000" cy="3429000"/>
          </a:xfrm>
          <a:ln/>
        </p:spPr>
      </p:sp>
      <p:sp>
        <p:nvSpPr>
          <p:cNvPr id="31949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69813E-6E5E-457A-B375-79117C9CAB0B}" type="slidenum">
              <a:rPr lang="ar-SA"/>
              <a:pPr/>
              <a:t>92</a:t>
            </a:fld>
            <a:endParaRPr lang="en-CA"/>
          </a:p>
        </p:txBody>
      </p:sp>
      <p:sp>
        <p:nvSpPr>
          <p:cNvPr id="323586" name="Rectangle 2"/>
          <p:cNvSpPr>
            <a:spLocks noGrp="1" noRot="1" noChangeAspect="1" noChangeArrowheads="1" noTextEdit="1"/>
          </p:cNvSpPr>
          <p:nvPr>
            <p:ph type="sldImg"/>
          </p:nvPr>
        </p:nvSpPr>
        <p:spPr>
          <a:xfrm>
            <a:off x="1144588" y="685800"/>
            <a:ext cx="4572000" cy="3429000"/>
          </a:xfrm>
          <a:ln/>
        </p:spPr>
      </p:sp>
      <p:sp>
        <p:nvSpPr>
          <p:cNvPr id="323587"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E7C475-F69A-4F91-B4A8-AACAC4197FB7}" type="slidenum">
              <a:rPr lang="ar-SA"/>
              <a:pPr/>
              <a:t>127</a:t>
            </a:fld>
            <a:endParaRPr lang="en-CA"/>
          </a:p>
        </p:txBody>
      </p:sp>
      <p:sp>
        <p:nvSpPr>
          <p:cNvPr id="394242" name="Rectangle 2"/>
          <p:cNvSpPr>
            <a:spLocks noGrp="1" noRot="1" noChangeAspect="1" noChangeArrowheads="1" noTextEdit="1"/>
          </p:cNvSpPr>
          <p:nvPr>
            <p:ph type="sldImg"/>
          </p:nvPr>
        </p:nvSpPr>
        <p:spPr>
          <a:xfrm>
            <a:off x="1144588" y="685800"/>
            <a:ext cx="4572000" cy="3429000"/>
          </a:xfrm>
          <a:ln/>
        </p:spPr>
      </p:sp>
      <p:sp>
        <p:nvSpPr>
          <p:cNvPr id="394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F46A84-08A8-46C7-A967-6EDE79A67D49}" type="slidenum">
              <a:rPr lang="ar-SA"/>
              <a:pPr/>
              <a:t>134</a:t>
            </a:fld>
            <a:endParaRPr lang="en-CA"/>
          </a:p>
        </p:txBody>
      </p:sp>
      <p:sp>
        <p:nvSpPr>
          <p:cNvPr id="402434" name="Rectangle 2"/>
          <p:cNvSpPr>
            <a:spLocks noGrp="1" noRot="1" noChangeAspect="1" noChangeArrowheads="1" noTextEdit="1"/>
          </p:cNvSpPr>
          <p:nvPr>
            <p:ph type="sldImg"/>
          </p:nvPr>
        </p:nvSpPr>
        <p:spPr>
          <a:xfrm>
            <a:off x="1144588" y="685800"/>
            <a:ext cx="4572000" cy="3429000"/>
          </a:xfrm>
          <a:ln/>
        </p:spPr>
      </p:sp>
      <p:sp>
        <p:nvSpPr>
          <p:cNvPr id="4024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8D5ACD-D6AE-4432-8ED3-C3DA78A837E5}" type="slidenum">
              <a:rPr lang="ar-SA"/>
              <a:pPr/>
              <a:t>140</a:t>
            </a:fld>
            <a:endParaRPr lang="en-CA"/>
          </a:p>
        </p:txBody>
      </p:sp>
      <p:sp>
        <p:nvSpPr>
          <p:cNvPr id="409602" name="Rectangle 2"/>
          <p:cNvSpPr>
            <a:spLocks noGrp="1" noRot="1" noChangeAspect="1" noChangeArrowheads="1" noTextEdit="1"/>
          </p:cNvSpPr>
          <p:nvPr>
            <p:ph type="sldImg"/>
          </p:nvPr>
        </p:nvSpPr>
        <p:spPr>
          <a:xfrm>
            <a:off x="1144588" y="685800"/>
            <a:ext cx="4572000" cy="3429000"/>
          </a:xfrm>
          <a:ln/>
        </p:spPr>
      </p:sp>
      <p:sp>
        <p:nvSpPr>
          <p:cNvPr id="4096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77858" name="Rectangle 2"/>
          <p:cNvSpPr>
            <a:spLocks noGrp="1" noChangeArrowheads="1"/>
          </p:cNvSpPr>
          <p:nvPr>
            <p:ph type="ctrTitle"/>
          </p:nvPr>
        </p:nvSpPr>
        <p:spPr>
          <a:xfrm>
            <a:off x="0" y="0"/>
            <a:ext cx="381000" cy="381000"/>
          </a:xfrm>
        </p:spPr>
        <p:txBody>
          <a:bodyPr/>
          <a:lstStyle>
            <a:lvl1pPr>
              <a:defRPr sz="1200"/>
            </a:lvl1pPr>
          </a:lstStyle>
          <a:p>
            <a:r>
              <a:rPr lang="en-US"/>
              <a:t>Click to edit Master title style</a:t>
            </a:r>
          </a:p>
        </p:txBody>
      </p:sp>
      <p:sp>
        <p:nvSpPr>
          <p:cNvPr id="37785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377860" name="Rectangle 4"/>
          <p:cNvSpPr>
            <a:spLocks noGrp="1" noChangeArrowheads="1"/>
          </p:cNvSpPr>
          <p:nvPr>
            <p:ph type="dt" sz="half" idx="2"/>
          </p:nvPr>
        </p:nvSpPr>
        <p:spPr/>
        <p:txBody>
          <a:bodyPr/>
          <a:lstStyle>
            <a:lvl1pPr>
              <a:defRPr/>
            </a:lvl1pPr>
          </a:lstStyle>
          <a:p>
            <a:endParaRPr lang="en-US"/>
          </a:p>
        </p:txBody>
      </p:sp>
      <p:sp>
        <p:nvSpPr>
          <p:cNvPr id="377861" name="Rectangle 5"/>
          <p:cNvSpPr>
            <a:spLocks noGrp="1" noChangeArrowheads="1"/>
          </p:cNvSpPr>
          <p:nvPr>
            <p:ph type="ftr" sz="quarter" idx="3"/>
          </p:nvPr>
        </p:nvSpPr>
        <p:spPr/>
        <p:txBody>
          <a:bodyPr/>
          <a:lstStyle>
            <a:lvl1pPr>
              <a:defRPr/>
            </a:lvl1pPr>
          </a:lstStyle>
          <a:p>
            <a:endParaRPr lang="en-US"/>
          </a:p>
        </p:txBody>
      </p:sp>
      <p:sp>
        <p:nvSpPr>
          <p:cNvPr id="377862" name="Rectangle 6"/>
          <p:cNvSpPr>
            <a:spLocks noGrp="1" noChangeArrowheads="1"/>
          </p:cNvSpPr>
          <p:nvPr>
            <p:ph type="sldNum" sz="quarter" idx="4"/>
          </p:nvPr>
        </p:nvSpPr>
        <p:spPr/>
        <p:txBody>
          <a:bodyPr/>
          <a:lstStyle>
            <a:lvl1pPr>
              <a:defRPr/>
            </a:lvl1pPr>
          </a:lstStyle>
          <a:p>
            <a:fld id="{2A83DE55-C64B-4E4F-9E7B-DF51665D881A}" type="slidenum">
              <a:rPr lang="ar-SA"/>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11499E5-0E40-4EFB-A271-FA61300C6F51}" type="slidenum">
              <a:rPr lang="ar-SA"/>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672B813-568C-4229-BF76-A4925B59ADEA}" type="slidenum">
              <a:rPr lang="ar-SA"/>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F4C530C-BF4A-48F9-BBA3-EB2F62E68742}" type="slidenum">
              <a:rPr lang="ar-SA"/>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B19F546-0A5D-4813-97D8-03115C00B69D}" type="slidenum">
              <a:rPr lang="ar-SA"/>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425411F-D1D8-4542-83F5-3B306A1BE36D}" type="slidenum">
              <a:rPr lang="ar-SA"/>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524E762-1265-46CB-A49A-A1C875FFBCAB}" type="slidenum">
              <a:rPr lang="ar-SA"/>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4DB635E-9424-49CD-BFB2-88395EA424E4}" type="slidenum">
              <a:rPr lang="ar-SA"/>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49ACC88-0FFD-481A-9627-56FE519D0077}" type="slidenum">
              <a:rPr lang="ar-SA"/>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15F44C9-881F-4917-A533-95B259D1A768}" type="slidenum">
              <a:rPr lang="ar-SA"/>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045C23C-DCB9-4703-9FDB-A151195DF754}" type="slidenum">
              <a:rPr lang="ar-SA"/>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0CD5BE5-5E13-4B54-B6D9-81F424263F90}" type="slidenum">
              <a:rPr lang="ar-SA"/>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65.xml"/><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slide" Target="slide1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2"/>
          <p:cNvSpPr>
            <a:spLocks noGrp="1" noChangeArrowheads="1"/>
          </p:cNvSpPr>
          <p:nvPr>
            <p:ph type="title"/>
          </p:nvPr>
        </p:nvSpPr>
        <p:spPr>
          <a:xfrm>
            <a:off x="0" y="152400"/>
            <a:ext cx="9144000" cy="2667000"/>
          </a:xfrm>
          <a:solidFill>
            <a:srgbClr val="990033"/>
          </a:solidFill>
          <a:ln>
            <a:solidFill>
              <a:schemeClr val="bg1"/>
            </a:solidFill>
          </a:ln>
        </p:spPr>
        <p:txBody>
          <a:bodyPr/>
          <a:lstStyle/>
          <a:p>
            <a:r>
              <a:rPr lang="ar-EG" sz="3600" dirty="0">
                <a:solidFill>
                  <a:schemeClr val="bg1"/>
                </a:solidFill>
              </a:rPr>
              <a:t>قراءات آحاد شهر باشنس</a:t>
            </a:r>
            <a:br>
              <a:rPr lang="ar-EG" sz="3600" dirty="0">
                <a:solidFill>
                  <a:schemeClr val="bg1"/>
                </a:solidFill>
              </a:rPr>
            </a:br>
            <a:r>
              <a:rPr lang="fr-CA" sz="3600" dirty="0">
                <a:solidFill>
                  <a:schemeClr val="bg1"/>
                </a:solidFill>
              </a:rPr>
              <a:t>Lectures des dimanches du mois de </a:t>
            </a:r>
            <a:r>
              <a:rPr lang="fr-CA" sz="3600" dirty="0" err="1">
                <a:solidFill>
                  <a:schemeClr val="bg1"/>
                </a:solidFill>
              </a:rPr>
              <a:t>Pashans</a:t>
            </a:r>
            <a:endParaRPr lang="fr-CA" sz="3600" dirty="0">
              <a:solidFill>
                <a:schemeClr val="bg1"/>
              </a:solidFill>
            </a:endParaRPr>
          </a:p>
        </p:txBody>
      </p:sp>
      <p:sp>
        <p:nvSpPr>
          <p:cNvPr id="289795" name="Text Box 3"/>
          <p:cNvSpPr txBox="1">
            <a:spLocks noChangeArrowheads="1"/>
          </p:cNvSpPr>
          <p:nvPr/>
        </p:nvSpPr>
        <p:spPr bwMode="auto">
          <a:xfrm>
            <a:off x="762000" y="3276600"/>
            <a:ext cx="7597775" cy="3113088"/>
          </a:xfrm>
          <a:prstGeom prst="rect">
            <a:avLst/>
          </a:prstGeom>
          <a:noFill/>
          <a:ln w="9525">
            <a:noFill/>
            <a:miter lim="800000"/>
            <a:headEnd/>
            <a:tailEnd/>
          </a:ln>
          <a:effectLst/>
        </p:spPr>
        <p:txBody>
          <a:bodyPr>
            <a:spAutoFit/>
          </a:bodyPr>
          <a:lstStyle/>
          <a:p>
            <a:pPr marL="457200" indent="-457200">
              <a:spcBef>
                <a:spcPct val="50000"/>
              </a:spcBef>
            </a:pPr>
            <a:r>
              <a:rPr lang="en-US" sz="3600">
                <a:solidFill>
                  <a:srgbClr val="008080"/>
                </a:solidFill>
                <a:hlinkClick r:id="rId2" action="ppaction://hlinksldjump"/>
              </a:rPr>
              <a:t>3. Third Sunday</a:t>
            </a:r>
            <a:r>
              <a:rPr lang="en-US" sz="3600" u="sng">
                <a:solidFill>
                  <a:srgbClr val="008080"/>
                </a:solidFill>
                <a:hlinkClick r:id="rId2" action="ppaction://hlinksldjump"/>
              </a:rPr>
              <a:t> of Pashans</a:t>
            </a:r>
            <a:endParaRPr lang="en-US" sz="3600">
              <a:solidFill>
                <a:srgbClr val="008080"/>
              </a:solidFill>
            </a:endParaRPr>
          </a:p>
          <a:p>
            <a:pPr marL="457200" indent="-457200">
              <a:spcBef>
                <a:spcPct val="50000"/>
              </a:spcBef>
            </a:pPr>
            <a:r>
              <a:rPr lang="en-US" sz="3600">
                <a:solidFill>
                  <a:srgbClr val="008080"/>
                </a:solidFill>
                <a:hlinkClick r:id="rId3" action="ppaction://hlinksldjump"/>
              </a:rPr>
              <a:t>4. Fourth Sunday</a:t>
            </a:r>
            <a:r>
              <a:rPr lang="en-US" sz="3600" u="sng">
                <a:solidFill>
                  <a:srgbClr val="008080"/>
                </a:solidFill>
                <a:hlinkClick r:id="rId3" action="ppaction://hlinksldjump"/>
              </a:rPr>
              <a:t> of Pashans</a:t>
            </a:r>
            <a:endParaRPr lang="en-US" sz="3600" u="sng">
              <a:solidFill>
                <a:srgbClr val="008080"/>
              </a:solidFill>
            </a:endParaRPr>
          </a:p>
          <a:p>
            <a:pPr marL="457200" indent="-457200">
              <a:spcBef>
                <a:spcPct val="50000"/>
              </a:spcBef>
            </a:pPr>
            <a:r>
              <a:rPr lang="en-US" sz="3600">
                <a:solidFill>
                  <a:srgbClr val="008080"/>
                </a:solidFill>
                <a:hlinkClick r:id="rId4" action="ppaction://hlinksldjump"/>
              </a:rPr>
              <a:t>5. Fifth Sunday</a:t>
            </a:r>
            <a:r>
              <a:rPr lang="en-US" sz="3600" u="sng">
                <a:solidFill>
                  <a:srgbClr val="008080"/>
                </a:solidFill>
                <a:hlinkClick r:id="rId4" action="ppaction://hlinksldjump"/>
              </a:rPr>
              <a:t> of Pashans</a:t>
            </a:r>
            <a:endParaRPr lang="en-US" sz="3600" u="sng">
              <a:solidFill>
                <a:srgbClr val="008080"/>
              </a:solidFill>
            </a:endParaRPr>
          </a:p>
          <a:p>
            <a:pPr marL="457200" indent="-457200">
              <a:spcBef>
                <a:spcPct val="50000"/>
              </a:spcBef>
            </a:pPr>
            <a:endParaRPr lang="en-US" sz="3600" u="sng">
              <a:solidFill>
                <a:srgbClr val="00808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827" name="Group 11"/>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Sunday of The Month of </a:t>
                      </a:r>
                      <a:r>
                        <a:rPr kumimoji="0" lang="fr-CA" sz="4000" b="0" i="0" u="none" strike="noStrike" cap="none" normalizeH="0" baseline="0">
                          <a:ln>
                            <a:noFill/>
                          </a:ln>
                          <a:solidFill>
                            <a:srgbClr val="FF9900"/>
                          </a:solidFill>
                          <a:effectLst/>
                          <a:latin typeface="Arial" charset="0"/>
                          <a:cs typeface="Arial" charset="0"/>
                        </a:rPr>
                        <a:t>Pashans</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a:t>
                      </a:r>
                      <a:r>
                        <a:rPr kumimoji="0" lang="ar-EG" sz="4000" b="1" i="0" u="none" strike="noStrike" cap="none" normalizeH="0" baseline="0">
                          <a:ln>
                            <a:noFill/>
                          </a:ln>
                          <a:solidFill>
                            <a:srgbClr val="FF9900"/>
                          </a:solidFill>
                          <a:effectLst/>
                          <a:latin typeface="Arial" charset="0"/>
                          <a:cs typeface="Arial" charset="0"/>
                        </a:rPr>
                        <a:t>الثالث</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باشنس</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dimanche du mois de Pashans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2918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158" name="Group 62"/>
          <p:cNvGraphicFramePr>
            <a:graphicFrameLocks noGrp="1"/>
          </p:cNvGraphicFramePr>
          <p:nvPr/>
        </p:nvGraphicFramePr>
        <p:xfrm>
          <a:off x="152400" y="152400"/>
          <a:ext cx="8915400" cy="5961888"/>
        </p:xfrm>
        <a:graphic>
          <a:graphicData uri="http://schemas.openxmlformats.org/drawingml/2006/table">
            <a:tbl>
              <a:tblPr/>
              <a:tblGrid>
                <a:gridCol w="44958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dirty="0">
                          <a:ln>
                            <a:noFill/>
                          </a:ln>
                          <a:solidFill>
                            <a:srgbClr val="FF9900"/>
                          </a:solidFill>
                          <a:effectLst/>
                          <a:latin typeface="Arial" charset="0"/>
                          <a:cs typeface="Arial" charset="0"/>
                        </a:rPr>
                        <a:t>م</a:t>
                      </a:r>
                      <a:r>
                        <a:rPr kumimoji="0" lang="ar-EG" sz="4000" b="0" i="0" u="sng" strike="noStrike" cap="none" normalizeH="0" baseline="0" dirty="0">
                          <a:ln>
                            <a:noFill/>
                          </a:ln>
                          <a:solidFill>
                            <a:srgbClr val="FF9900"/>
                          </a:solidFill>
                          <a:effectLst/>
                          <a:latin typeface="Arial" charset="0"/>
                          <a:cs typeface="Arial" charset="0"/>
                        </a:rPr>
                        <a:t>زمور عشية</a:t>
                      </a:r>
                      <a:r>
                        <a:rPr kumimoji="0" lang="ar-SA" sz="4000" b="0" i="0" u="sng" strike="noStrike" cap="none" normalizeH="0" baseline="0" dirty="0">
                          <a:ln>
                            <a:noFill/>
                          </a:ln>
                          <a:solidFill>
                            <a:srgbClr val="FF9900"/>
                          </a:solidFill>
                          <a:effectLst/>
                          <a:latin typeface="Arial" charset="0"/>
                          <a:cs typeface="Arial" charset="0"/>
                        </a:rPr>
                        <a:t> ( 9 : 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ويتَّكِلُ عليكَ الذينَ يعرفونَ اسمك. فلا تترُك. طالبيكَ ياربُّ.</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those who know Your name will put their trust in You; For You, Lord, have not forsaken those who seek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Ceux qui connaissent ton nom se confient en toi. Car tu n’abandonnes pas ceux qui te cherchent, Éternel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59" name="Rectangle 63"/>
          <p:cNvSpPr>
            <a:spLocks noGrp="1" noChangeArrowheads="1"/>
          </p:cNvSpPr>
          <p:nvPr>
            <p:ph type="ctrTitle"/>
          </p:nvPr>
        </p:nvSpPr>
        <p:spPr/>
        <p:txBody>
          <a:bodyPr/>
          <a:lstStyle/>
          <a:p>
            <a:r>
              <a:rPr lang="en-US" sz="1000" dirty="0"/>
              <a:t>3pv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306" name="Group 138"/>
          <p:cNvGraphicFramePr>
            <a:graphicFrameLocks noGrp="1"/>
          </p:cNvGraphicFramePr>
          <p:nvPr/>
        </p:nvGraphicFramePr>
        <p:xfrm>
          <a:off x="76200" y="0"/>
          <a:ext cx="8915400" cy="6869113"/>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متى ( 17 : 1 ـ 13 )</a:t>
                      </a:r>
                      <a:r>
                        <a:rPr kumimoji="0" lang="ar-SA" sz="3200" b="0" i="0" u="sng" strike="noStrike" cap="none" normalizeH="0" baseline="0">
                          <a:ln>
                            <a:noFill/>
                          </a:ln>
                          <a:solidFill>
                            <a:schemeClr val="bg1"/>
                          </a:solidFill>
                          <a:effectLst/>
                          <a:latin typeface="Arial" charset="0"/>
                          <a:cs typeface="Arial" charset="0"/>
                        </a:rPr>
                        <a:t> </a:t>
                      </a:r>
                      <a:endParaRPr kumimoji="0" lang="en-US"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a:t>
                      </a:r>
                      <a:endParaRPr kumimoji="0" lang="en-US" sz="36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5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17:1-13</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17:1-13</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Six jours après, Jésus prit avec lui Pierre, Jacques et Jean son frère et il les conduisit à l’écart sur une haute montagne.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307" name="Rectangle 139"/>
          <p:cNvSpPr>
            <a:spLocks noGrp="1" noChangeArrowheads="1"/>
          </p:cNvSpPr>
          <p:nvPr>
            <p:ph type="ctrTitle"/>
          </p:nvPr>
        </p:nvSpPr>
        <p:spPr/>
        <p:txBody>
          <a:bodyPr/>
          <a:lstStyle/>
          <a:p>
            <a:r>
              <a:rPr lang="en-US" dirty="0"/>
              <a:t>3v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92884" name="Group 20"/>
          <p:cNvGraphicFramePr>
            <a:graphicFrameLocks noGrp="1"/>
          </p:cNvGraphicFramePr>
          <p:nvPr/>
        </p:nvGraphicFramePr>
        <p:xfrm>
          <a:off x="76200" y="76200"/>
          <a:ext cx="8915400" cy="6183313"/>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وتجلَّى قُدَّامهم، وأضاء وجهه كالشَّمس، وابيضت ثيابه كالنُّور. وإذا موسى وإيليَّا قد ظهرا له يُخاطبانه.</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5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was transfigured before them. His face shone like the sun, and His clothes became as white as the light. 3 And behold, Moses and Elijah appeared to them, talking with Him.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fut transfiguré devant eux : Son visage resplendit comme le soleil, et ses vêtements devinrent blancs comme la lumière. 3  Moïse et Élie leur apparurent, ils s’entretenaient avec lui.</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5286" name="Group 54"/>
          <p:cNvGraphicFramePr>
            <a:graphicFrameLocks noGrp="1"/>
          </p:cNvGraphicFramePr>
          <p:nvPr/>
        </p:nvGraphicFramePr>
        <p:xfrm>
          <a:off x="76200" y="76200"/>
          <a:ext cx="8915400" cy="6705600"/>
        </p:xfrm>
        <a:graphic>
          <a:graphicData uri="http://schemas.openxmlformats.org/drawingml/2006/table">
            <a:tbl>
              <a:tblPr/>
              <a:tblGrid>
                <a:gridCol w="42672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بطرس وقال ليسوع: " ياربُّ، إنه حسنٌ لنا أن نكون ههنا! أتشاء أن نصنع هنا ثلاث مظالَّ. واحدةٌ لك، وواحدةٌ لموسى، وواحدةٌ لإيليَّا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00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Then Peter answered and said to Jesus, Lord, it is good for us to be here; if You wish, let us make here three tabernacles: one for You, one for Moses, and one for Elijah.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Pierre prit la parole et dit à Jésus : Seigneur, il est bon que nous soyons ici ; si tu le veux, je dresserai ici trois tentes, une pour toi, une pour Moïse et une pour Élie.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281" name="Group 65"/>
          <p:cNvGraphicFramePr>
            <a:graphicFrameLocks noGrp="1"/>
          </p:cNvGraphicFramePr>
          <p:nvPr/>
        </p:nvGraphicFramePr>
        <p:xfrm>
          <a:off x="152400" y="152400"/>
          <a:ext cx="8915400" cy="6768720"/>
        </p:xfrm>
        <a:graphic>
          <a:graphicData uri="http://schemas.openxmlformats.org/drawingml/2006/table">
            <a:tbl>
              <a:tblPr/>
              <a:tblGrid>
                <a:gridCol w="43434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en-US" sz="24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une nuée lumineuse les enveloppa. Et voici qu’une voix sortit de la nuée qui disait : Celui–ci est mon Fils bien–aimé, en qui j’ai mis toute mon affection. Écoutez–le !6  Lorsqu’ils entendirent (cela), les disciples tombèrent la face contre terre, saisis d’une crainte violente.</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7849" name="Group 41"/>
          <p:cNvGraphicFramePr>
            <a:graphicFrameLocks noGrp="1"/>
          </p:cNvGraphicFramePr>
          <p:nvPr/>
        </p:nvGraphicFramePr>
        <p:xfrm>
          <a:off x="152400" y="152400"/>
          <a:ext cx="8915400" cy="5943600"/>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Jésus s’approcha, les toucha et dit : Levez–vous, soyez sans crainte !8  Ils levèrent les yeux et ne virent que Jésus seul.</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93903" name="Group 15"/>
          <p:cNvGraphicFramePr>
            <a:graphicFrameLocks noGrp="1"/>
          </p:cNvGraphicFramePr>
          <p:nvPr/>
        </p:nvGraphicFramePr>
        <p:xfrm>
          <a:off x="152400" y="152400"/>
          <a:ext cx="8915400" cy="5943600"/>
        </p:xfrm>
        <a:graphic>
          <a:graphicData uri="http://schemas.openxmlformats.org/drawingml/2006/table">
            <a:tbl>
              <a:tblPr/>
              <a:tblGrid>
                <a:gridCol w="42672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 </a:t>
                      </a:r>
                      <a:endParaRPr kumimoji="0" lang="en-US" sz="24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 Ne parlez à personne de cette vision, jusqu’à ce que le Fils de l’homme soit ressuscité des morts.</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8857" name="Group 25"/>
          <p:cNvGraphicFramePr>
            <a:graphicFrameLocks noGrp="1"/>
          </p:cNvGraphicFramePr>
          <p:nvPr/>
        </p:nvGraphicFramePr>
        <p:xfrm>
          <a:off x="152400" y="152400"/>
          <a:ext cx="8915400" cy="5867400"/>
        </p:xfrm>
        <a:graphic>
          <a:graphicData uri="http://schemas.openxmlformats.org/drawingml/2006/table">
            <a:tbl>
              <a:tblPr/>
              <a:tblGrid>
                <a:gridCol w="45720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وسأله تلاميذه قائلين:" فلماذا يقول الكتبة إن إيليَّا ينبغى أن يأتى أولاً؟ " أمَّا هو فأجاب وقال:" إن إيليَّا يأتي أوَّلاً ويخبركُم بكل شيءٍ.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His disciples asked Him, saying, Why then do the scribes say that Elijah must come first? 11 Jesus answered and said to them, Indeed, Elijah is coming first and will restore all things.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disciples lui posèrent cette question : Pourquoi donc les scribes disent–ils qu’Élie doit venir d’abord ?11  Il répondit : Il est vrai qu’Élie vient rétablir toutes choses.</a:t>
                      </a:r>
                    </a:p>
                    <a:p>
                      <a:pPr marL="0" marR="0" lvl="0" indent="0" algn="l" defTabSz="914400" rtl="0" eaLnBrk="1" fontAlgn="base" latinLnBrk="0" hangingPunct="1">
                        <a:lnSpc>
                          <a:spcPct val="90000"/>
                        </a:lnSpc>
                        <a:spcBef>
                          <a:spcPct val="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5555" name="Group 35"/>
          <p:cNvGraphicFramePr>
            <a:graphicFrameLocks noGrp="1"/>
          </p:cNvGraphicFramePr>
          <p:nvPr/>
        </p:nvGraphicFramePr>
        <p:xfrm>
          <a:off x="152400" y="152400"/>
          <a:ext cx="8915400" cy="6390768"/>
        </p:xfrm>
        <a:graphic>
          <a:graphicData uri="http://schemas.openxmlformats.org/drawingml/2006/table">
            <a:tbl>
              <a:tblPr/>
              <a:tblGrid>
                <a:gridCol w="45720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ولكنِّى أقول لكم إن إيليَّا قد جاء ولم يعرفوه، بل صنعوا به كل ما أرادوا. وكذلك ابن البشر أيضاً سوف يتألَّم مِنهُم ". حينئذٍ فَهِمَ التَّلاميذ أنه قال لهم عن يوحنَّا المعمدان.</a:t>
                      </a:r>
                      <a:r>
                        <a:rPr kumimoji="0" lang="ar-SA" sz="2400" b="0"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I say to you that Elijah has come already, and they did not know him but did to him whatever they wished. Likewise the Son of Man is also about to suffer at their hands. 13 Then the disciples understood that He spoke to them of John the Baptist.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je vous dis qu’Élie est déjà venu, et qu’ils ne l’ont pas reconnu et qu’ils l’ont traité comme ils l’ont voulu. De même le Fils de l’homme va souffrir de leur part.13  Les disciples comprirent alors qu’il leur parlait de Jean–Baptiste.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en-CA" sz="4400" u="sng">
                <a:solidFill>
                  <a:srgbClr val="FF9933"/>
                </a:solidFill>
              </a:rPr>
              <a:t>Psaume et Evangile du Matin</a:t>
            </a:r>
          </a:p>
        </p:txBody>
      </p:sp>
      <p:pic>
        <p:nvPicPr>
          <p:cNvPr id="2949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1343" name="Group 79"/>
          <p:cNvGraphicFramePr>
            <a:graphicFrameLocks noGrp="1"/>
          </p:cNvGraphicFramePr>
          <p:nvPr/>
        </p:nvGraphicFramePr>
        <p:xfrm>
          <a:off x="0" y="0"/>
          <a:ext cx="9144000" cy="6915912"/>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( 66 : 1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لِيترأَّف الله علينا ويُباركنا. وليُظهِر وجههُ علينا ويرحمنا. لتُعرَف في الأرضِ طريقُكَ. وفي كلِّ الأُمَم خلاصُكَ.</a:t>
                      </a:r>
                      <a:r>
                        <a:rPr kumimoji="0" lang="ar-SA" sz="2800" b="0" i="0" u="none" strike="noStrike" cap="none" normalizeH="0" baseline="0" dirty="0">
                          <a:ln>
                            <a:noFill/>
                          </a:ln>
                          <a:solidFill>
                            <a:schemeClr val="tx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67:1,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God be merciful to us and bless us, And cause His face to shine upon 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Your way may be known on earth, Your salvation among all nations . Alleluia</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a:t>
                      </a:r>
                      <a:r>
                        <a:rPr kumimoji="0" lang="en-US" sz="3200" b="0" i="0" u="sng" strike="noStrike" cap="none" normalizeH="0" baseline="0" dirty="0">
                          <a:ln>
                            <a:noFill/>
                          </a:ln>
                          <a:solidFill>
                            <a:srgbClr val="FF9900"/>
                          </a:solidFill>
                          <a:effectLst/>
                          <a:latin typeface="Arial" charset="0"/>
                          <a:cs typeface="Arial" charset="0"/>
                        </a:rPr>
                        <a:t>67:1, 2</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Que Dieu nous accorde sa grâce et qu’il nous bénisse, Qu’il fasse briller sur nous sa face,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Afin que l’on connaisse sur la terre ta voie, Et parmi toutes les nations ton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344" name="Rectangle 80"/>
          <p:cNvSpPr>
            <a:spLocks noGrp="1" noChangeArrowheads="1"/>
          </p:cNvSpPr>
          <p:nvPr>
            <p:ph type="ctrTitle"/>
          </p:nvPr>
        </p:nvSpPr>
        <p:spPr/>
        <p:txBody>
          <a:bodyPr/>
          <a:lstStyle/>
          <a:p>
            <a:r>
              <a:rPr lang="en-US" sz="1000" dirty="0"/>
              <a:t>3pm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3420" name="Group 108"/>
          <p:cNvGraphicFramePr>
            <a:graphicFrameLocks noGrp="1"/>
          </p:cNvGraphicFramePr>
          <p:nvPr/>
        </p:nvGraphicFramePr>
        <p:xfrm>
          <a:off x="0" y="0"/>
          <a:ext cx="9144000" cy="673824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 متى ( 28 : 1 ـ 20 )</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عشيَّة السُّبوت، عند فجر أول الأُسبوع، جاءت مريم المجدليَّة ومريم الأُخرى لتنظُرا القبر. وإذا زلزلةٌ عظيمةٌ قد حدثت، لأنَّ ملاك الربِّ نزل من السَّماء ودحرج الحجر عن باب القبر، وجلس عليه.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8313">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28:1-20</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the Sabbath, as the first day of the week began to dawn, Mary Magdalene and the other Mary came to see the tomb. 2 And behold, there was a great earthquake; for an angel of the Lord descended from heaven, and came and rolled back the stone from the door, and sat on 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Matthieu 28:1-20</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le sabbat, à l’aube du premier jour de la semaine, Marie–Madeleine et l’autre Marie allèrent voir le sépulcre.</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voici qu’il y eut un grand tremblement de terre ; car un ange du Seigneur descendit du ciel, vint rouler la pierre et s’assit dessus.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421" name="Rectangle 109"/>
          <p:cNvSpPr>
            <a:spLocks noGrp="1" noChangeArrowheads="1"/>
          </p:cNvSpPr>
          <p:nvPr>
            <p:ph type="ctrTitle"/>
          </p:nvPr>
        </p:nvSpPr>
        <p:spPr/>
        <p:txBody>
          <a:bodyPr/>
          <a:lstStyle/>
          <a:p>
            <a:r>
              <a:rPr lang="en-US" sz="1000" dirty="0"/>
              <a:t>3m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4426" name="Group 90"/>
          <p:cNvGraphicFramePr>
            <a:graphicFrameLocks noGrp="1"/>
          </p:cNvGraphicFramePr>
          <p:nvPr/>
        </p:nvGraphicFramePr>
        <p:xfrm>
          <a:off x="76200" y="228600"/>
          <a:ext cx="9067800" cy="6396864"/>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منظرهُ كالبرق، ولباسهُ أبيض كالثَّلج. ومِن خوفِهِ اضطرب الحرَّاس وصاروا كأمواتٍ. فأجاب الملاك وقال للمرأتين: " لا تخافا أنتُما، فإنِّى أعلم أنَّكُما تطلُبان يسوع الذي صُلِبَ. </a:t>
                      </a:r>
                      <a:endParaRPr kumimoji="0" lang="en-US" sz="36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His countenance was like lightning, and his clothing as white as snow. 4 And the guards shook for fear of him, and became like dead men. 5 But the angel answered and said to the women, Do not be afraid, for I know that you seek Jesus who was crucified.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Son aspect était comme l’éclair et son vêtement blanc comme la neige.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Les gardes tremblèrent de peur, et devinrent comme morts.5  Mais l’ange prit la parole et dit aux femmes : Pour vous, n’ayez pas peur, car je sais que vous cherchez Jésus, le crucifié.</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0354" name="Group 18"/>
          <p:cNvGraphicFramePr>
            <a:graphicFrameLocks noGrp="1"/>
          </p:cNvGraphicFramePr>
          <p:nvPr/>
        </p:nvGraphicFramePr>
        <p:xfrm>
          <a:off x="0" y="76200"/>
          <a:ext cx="9144000" cy="6418263"/>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ليس هو ههُنا، بل قام كما قال. هلُمَّا انظُرا الموضِع الذي كان موضوعاً فيه. واذهبا سريعاً قولا لتلاميذه: إنه قد قام من بين الأموات. وها هو يسبقكُم إلى الجليل. هُناك ترونه. ها أنا قد قُلتُ لكُما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is not here; for He is risen, as He said. Come, see the place where the Lord lay. 7 And go quickly and tell His disciples that He is risen from the dead, and indeed He is going before you into Galilee; there you will see Him. Behold, I have told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n’est pas ici ; en effet il est ressuscité, comme il l’avait dit. Venez, voyez l’endroit où il était couché, 7  et allez promptement dire à ses disciples qu’il est ressuscité des morts. Il vous précède en Galilée ; c’est là que vous le verrez. Voici : je vous l’ai dit.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3051" name="Group 59"/>
          <p:cNvGraphicFramePr>
            <a:graphicFrameLocks noGrp="1"/>
          </p:cNvGraphicFramePr>
          <p:nvPr/>
        </p:nvGraphicFramePr>
        <p:xfrm>
          <a:off x="76200" y="228600"/>
          <a:ext cx="8991600" cy="6360288"/>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فخرجتا سريعاً من القبر بخوفٍ وفرحٍ عظيم، مُسرعتين لتُخبرا تلاميذه.</a:t>
                      </a:r>
                      <a:r>
                        <a:rPr kumimoji="0" lang="ar-SA" sz="32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وإذا يسوع لاقاهما قائلاً: " سلامٌ لكما ". فأمَّا هُما فأمسكتا بقدميه وسجدتا له. </a:t>
                      </a:r>
                      <a:endParaRPr kumimoji="0" lang="en-US" sz="36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81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they went out quickly from the tomb with fear and great joy, and ran to bring His disciples word. 9 And as they went to tell His disciples, behold, Jesus met them, saying, Rejoice! So they came and held Him by the feet and worshiped Him.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Elles s’éloignèrent promptement du tombeau, avec crainte et avec une grande joie, et elles coururent porter la nouvelle aux disciples. 9  Et voici que Jésus vint à leur rencontre et dit : Je vous salue. Elles s’approchèrent pour saisir ses pieds et elles l’adorèrent.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9895" name="Group 39"/>
          <p:cNvGraphicFramePr>
            <a:graphicFrameLocks noGrp="1"/>
          </p:cNvGraphicFramePr>
          <p:nvPr/>
        </p:nvGraphicFramePr>
        <p:xfrm>
          <a:off x="0" y="152400"/>
          <a:ext cx="9144000" cy="6665976"/>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لهما يسوع: " لا تخافا. اذهبا اعلما إخوتي أن يذهبوا إلى الجليل، وهناك يرونني ". وفيما هما ذاهبتان إذا قومٌ من الحُرَّاس جاءوا إلى المدينة وأخبروا رؤساء الكهنة بكل ما كان.</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Jesus said to them, Do not be afraid. Go and tell My brethren to go to Galilee, and there they will see Me. 11 Now while they were going, behold, some of the guard came into the city and reported to the chief priests all the things that had happened.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Jésus leur dit : Soyez sans crainte ; allez dire à mes frères de se rendre en Galilée : C’est là qu’ils me verront. 11  Pendant qu’elles étaient en chemin, quelques hommes de la garde entrèrent dans la ville et annoncèrent aux principaux sacrificateurs tout ce qui était arrivé.</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0916" name="Group 36"/>
          <p:cNvGraphicFramePr>
            <a:graphicFrameLocks noGrp="1"/>
          </p:cNvGraphicFramePr>
          <p:nvPr/>
        </p:nvGraphicFramePr>
        <p:xfrm>
          <a:off x="0" y="228600"/>
          <a:ext cx="9144000" cy="6771768"/>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9906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فاجتمعوا مع الشُّيوخ، وتشاوروا، وأخذوا فضَّةً كثيرةً</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وأعطوها للجند قائلين: " قولوا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إن تلاميذه أتوا ليلاً وسرقوه ونحنُ نيامٌ. وإذا سمع الوالي هذا القول نُقنعه نحنُ، ونصيِّركم مُطمئنِّين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When they had assembled with the elders and consulted together, they gave a large sum of money to the soldiers, 13 saying, Tell them, `His disciples came at night and stole Him away while we slept. 14 And if this comes to the governor's ears, we will appease him and make you secure.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Ceux–ci, après s’être assemblés avec les anciens et avoir tenu conseil, donnèrent aux soldats une assez forte somme d’argent,13  en ajoutant : Dites : Ses disciples sont venus de nuit le dérober, pendant que nous dormions. 14  Et si le gouverneur l’apprend, nous userons de persuasion et nous vous tirerons d’ennui.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1945" name="Group 41"/>
          <p:cNvGraphicFramePr>
            <a:graphicFrameLocks noGrp="1"/>
          </p:cNvGraphicFramePr>
          <p:nvPr/>
        </p:nvGraphicFramePr>
        <p:xfrm>
          <a:off x="0" y="152400"/>
          <a:ext cx="9144000" cy="6665976"/>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 فأخذوا الفضَّة</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وفعلوا كما علَّموهم، فشاع هذا القول عند اليهود إلى هذا اليوم. وأمَّا الأحد عشر تلميذاً فمضوا إلى الجليل إلى الجبل، الذي وعدهم به يسوع.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they took the money and did as they were instructed; and this saying is commonly reported among the Jews until this day. 16 Then the eleven disciples went away into Galilee, to the mountain which Jesus had appointed for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 soldats prirent l’argent et ils exécutèrent les instructions qui leur avaient été données. Et ce bruit s’est colporté parmi les Juifs, jusqu’à ce jour.16  Les onze disciples allèrent en Galilée, sur la montagne que Jésus avait désignée.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2954" name="Group 26"/>
          <p:cNvGraphicFramePr>
            <a:graphicFrameLocks noGrp="1"/>
          </p:cNvGraphicFramePr>
          <p:nvPr/>
        </p:nvGraphicFramePr>
        <p:xfrm>
          <a:off x="0" y="76200"/>
          <a:ext cx="9144000" cy="6726048"/>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رأوه سجدوا له، ولكنَّ بعضهم شَكُّوا. فتقدَّم يسوع وخاطبهم قائلاً:" إني قد أُعطَيت كل سُلطان في السَّماء وعلى الأرض، فامضوا الآن وتلمذوا جميع الأُمَم</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وعمِّدوهم بِاسم الآب والابن والروح القدس.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When they saw Him, they worshiped Him; but some doubted. 18 And Jesus came and spoke to them, saying, All authority has been given to Me in heaven and on earth. 19 Go therefore and make disciples of all the nations, baptizing them in the name of the Father and of the Son and of the Holy Spirit,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Quand ils le virent, ils l’adorèrent. Mais quelques–uns eurent des doutes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Jésus s’approcha et leur parla ainsi : Tout pouvoir m’a été donné dans le ciel et sur la terre.19  Allez, faites de toutes les nations des disciples, baptisez–les au nom du Père, du Fils et du Saint–Esprit,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5413" name="Group 53"/>
          <p:cNvGraphicFramePr>
            <a:graphicFrameLocks noGrp="1"/>
          </p:cNvGraphicFramePr>
          <p:nvPr/>
        </p:nvGraphicFramePr>
        <p:xfrm>
          <a:off x="0" y="76200"/>
          <a:ext cx="9144000" cy="5796408"/>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وعلِّموهم أن يحفظوا جميع الأُمور التي أوصيتكم بها. وها أنا معكُم كلَّ الأيَّام إلى انقضاء الدَّهر ". آمين.</a:t>
                      </a:r>
                      <a:r>
                        <a:rPr kumimoji="0" lang="ar-SA"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 والمجد للـه دائماً)</a:t>
                      </a:r>
                      <a:endParaRPr kumimoji="0" lang="en-US" sz="28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teaching them to observe all things that I have commanded you; and lo, I am with you always, even to the end of the age.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enseignez–leur à garder tout ce que je vous ai prescrit. Et voici, je suis avec vous tous les jours, jusqu’à la fin du monde.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959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2959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2959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7516" name="Group 108"/>
          <p:cNvGraphicFramePr>
            <a:graphicFrameLocks noGrp="1"/>
          </p:cNvGraphicFramePr>
          <p:nvPr/>
        </p:nvGraphicFramePr>
        <p:xfrm>
          <a:off x="0" y="0"/>
          <a:ext cx="9144000" cy="6750432"/>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رومية ( 15 : 13 ـ 29 )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وليملأكم إله الرَّجاء من كلِّ فرحٍ وسلامٍ عندما تؤمنون، وتزدادون في الرَّجاء بقوَّة الرُّوح القُدسِ. وأنا نفسي أيضاً يا إخوتى مُتيَقِّنٌ من جهتكم، أنَّكم أنتم</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مشحونون من كلِّ عمل صالح،</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Romans 15:13-29</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may the God of hope fill you with all joy and peace in believing, that you may abound in hope by the power of the Holy Spirit. 14 Now I myself am confident concerning you, my brethren, that you also are full of goodness,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Romans 15:13-29</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le Dieu de l’espérance vous remplisse de toute joie et de toute paix dans la foi, pour que vous abondiez en espérance, par la puissance du Saint–Esprit ! 14  Pour ce qui vous concerne, mes frères, je suis moi–même persuadé que vous êtes pleins de bonté,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517" name="Rectangle 109"/>
          <p:cNvSpPr>
            <a:spLocks noGrp="1" noChangeArrowheads="1"/>
          </p:cNvSpPr>
          <p:nvPr>
            <p:ph type="ctrTitle"/>
          </p:nvPr>
        </p:nvSpPr>
        <p:spPr/>
        <p:txBody>
          <a:bodyPr/>
          <a:lstStyle/>
          <a:p>
            <a:r>
              <a:rPr lang="en-US" dirty="0"/>
              <a:t>3p</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8529" name="Group 97"/>
          <p:cNvGraphicFramePr>
            <a:graphicFrameLocks noGrp="1"/>
          </p:cNvGraphicFramePr>
          <p:nvPr/>
        </p:nvGraphicFramePr>
        <p:xfrm>
          <a:off x="0" y="76200"/>
          <a:ext cx="9144000" cy="6358128"/>
        </p:xfrm>
        <a:graphic>
          <a:graphicData uri="http://schemas.openxmlformats.org/drawingml/2006/table">
            <a:tbl>
              <a:tblPr/>
              <a:tblGrid>
                <a:gridCol w="40386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ومملوؤون من كلِّ علم، قادرون أن تُعلِّموا بعضكم بعضاً. ولكن بأكثر جسارةٍ كتبتُ إليكُم يسيراً كمُذكِّر لكم، بسبب النِّعمة التي أُعطيَتْ لي من الله،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76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filled with all knowledge, able also to admonish one another. 15 Nevertheless, brethren, I have written more boldly to you on some points, as reminding you, because of the grace given to me by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remplis de toute la connaissance et capables de vous avertir les uns les autres.15  Cependant, à certains égards, je vous ai écrit avec une sorte de hardiesse, comme pour réveiller vos souvenirs, à cause de la grâce que Dieu m’a faite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8128" name="Group 64"/>
          <p:cNvGraphicFramePr>
            <a:graphicFrameLocks noGrp="1"/>
          </p:cNvGraphicFramePr>
          <p:nvPr/>
        </p:nvGraphicFramePr>
        <p:xfrm>
          <a:off x="0" y="0"/>
          <a:ext cx="8991600" cy="6372543"/>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أكون خادماً ليسوع المسيح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لأجل الأُمَم، عاملاً بالكهنوت لإنجيل الله، ليكون قربان الأمم مقبولاً مُقدَّساً بالرُّوح القدس. فلي افتخارٌ في المسيح يسوع عند الله. </a:t>
                      </a:r>
                      <a:endParaRPr kumimoji="0" lang="en-US" sz="36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that I might be a minister of Jesus Christ to the Gentiles, ministering the gospel of God, that the offering of the Gentiles might be acceptable, sanctified by the Holy Spirit. 17 Therefore I have reason to glory in Christ Jesus in the things which pertain to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d’être ministre du Christ–Jésus pour les païens ; je m’acquitte du service sacré de l’Évangile de Dieu, afin que les païens lui soient une offrande agréable, sanctifiée par l’Esprit Saint.17  J’ai donc sujet de me glorifier en Christ–Jésus, vis–à–vis de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9152" name="Group 64"/>
          <p:cNvGraphicFramePr>
            <a:graphicFrameLocks noGrp="1"/>
          </p:cNvGraphicFramePr>
          <p:nvPr/>
        </p:nvGraphicFramePr>
        <p:xfrm>
          <a:off x="0" y="0"/>
          <a:ext cx="9144000" cy="6812280"/>
        </p:xfrm>
        <a:graphic>
          <a:graphicData uri="http://schemas.openxmlformats.org/drawingml/2006/table">
            <a:tbl>
              <a:tblPr/>
              <a:tblGrid>
                <a:gridCol w="48768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لا أجسر أن أقول كلمة ممَّا لم يفعله المسيح بواسطتي لأجل إطاعة الأمم، بالقول والفعل، بقوَّة آياتٍ وعجائب، وبقوَّة الروح القدس. حتَّى إني من أورشليم وما حولها إلى إللِّيريكون، قد أتممت بشارة المسيح. </a:t>
                      </a:r>
                      <a:endParaRPr kumimoji="0" lang="en-US" sz="36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will not dare to speak of any of those things which Christ has not accomplished through me, in word and deed, to make the Gentiles obedient-- 19 in mighty signs and wonders, by the power of the Spirit of God, so that from Jerusalem and round about to Illyricum I have fully preached the gospel of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Car je n’oserais rien mentionner que Christ n’ait fait par moi, pour amener les païens à l’obéissance, en parole et en oeuvre,19  par la puissance de l’Esprit. Ainsi, depuis Jérusalem et en rayonnant jusqu’en Illyrie, j’ai abondamment répandu l’Évangile du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1238" name="Group 54"/>
          <p:cNvGraphicFramePr>
            <a:graphicFrameLocks noGrp="1"/>
          </p:cNvGraphicFramePr>
          <p:nvPr/>
        </p:nvGraphicFramePr>
        <p:xfrm>
          <a:off x="0" y="76200"/>
          <a:ext cx="9144000" cy="634206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وهكذا كنت أود أن أُبشِّر: ليس في الموضع الذي ذُكر فيه اسم المسيح، حتَّى لا أبني على أساس غريب.</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so I have made it my aim to preach the gospel, not where Christ was named, lest I should build on another man's foundation,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je me suis fait un point d’honneur d’annoncer l’Évangile là où Christ n’avait pas été nommé, afin de ne pas bâtir sur le fondement d’autrui, mais selon qu’il est écrit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99028" name="Group 20"/>
          <p:cNvGraphicFramePr>
            <a:graphicFrameLocks noGrp="1"/>
          </p:cNvGraphicFramePr>
          <p:nvPr/>
        </p:nvGraphicFramePr>
        <p:xfrm>
          <a:off x="0" y="152400"/>
          <a:ext cx="9144000" cy="6445695"/>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 بل كما هو مكتوبٌ: " الذين لم يُخبَروا به سينظرون، والذين لم يَسمَعوا </a:t>
                      </a:r>
                      <a:r>
                        <a:rPr kumimoji="0" lang="ar-SA" sz="4000" b="0" i="0" u="none" strike="noStrike" cap="none" normalizeH="0" baseline="0">
                          <a:ln>
                            <a:noFill/>
                          </a:ln>
                          <a:solidFill>
                            <a:schemeClr val="bg1"/>
                          </a:solidFill>
                          <a:effectLst/>
                          <a:latin typeface="Arial" charset="0"/>
                          <a:cs typeface="Arial" charset="0"/>
                        </a:rPr>
                        <a:t>سيفهمون </a:t>
                      </a:r>
                      <a:r>
                        <a:rPr kumimoji="0" lang="ar-SA" sz="3600" b="0" i="0" u="none" strike="noStrike" cap="none" normalizeH="0" baseline="0">
                          <a:ln>
                            <a:noFill/>
                          </a:ln>
                          <a:solidFill>
                            <a:schemeClr val="bg1"/>
                          </a:solidFill>
                          <a:effectLst/>
                          <a:latin typeface="Arial" charset="0"/>
                          <a:cs typeface="Arial" charset="0"/>
                        </a:rPr>
                        <a:t>". لذلك امتنعت عن المجيء إليكم مراراً كثيرة.</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but as it is written: To whom He was not announced, they shall see; And those who have not heard shall understand. 22 For this reason I also have been much hindered from coming to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Ceux à qui il n’avait pas été annoncé verront, Et ceux qui n’en avaient pas entendu parler comprendront. 22  C’est ce qui m’a souvent empêché d’aller chez vous.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3519" name="Group 47"/>
          <p:cNvGraphicFramePr>
            <a:graphicFrameLocks noGrp="1"/>
          </p:cNvGraphicFramePr>
          <p:nvPr/>
        </p:nvGraphicFramePr>
        <p:xfrm>
          <a:off x="0" y="0"/>
          <a:ext cx="9144000" cy="7308216"/>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الآن فإذ ليس لي مكانٌ بعد في هذه النَّواحي، فلي اشتياقٌ زائدٌ أن آتي إليكم مُنذ سنين كثيرةٍ. فعندما أمضي إلى أسبانيا.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لأني أرجو أن أراكم في أثناء ذهابي إلى هناك، وتودعوني أنتم إلى هناك. إذا تملأَّتُ برؤياكم قليلاً. </a:t>
                      </a:r>
                      <a:endParaRPr kumimoji="0" lang="en-US" sz="36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1863">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now no longer having a place in these parts, and having a great desire these many years to come to you, 24 whenever I journey to Spain, I shall come to you. For I hope to see you on my journey, and to be helped on my way there by you, if first I may enjoy your company for a while.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maintenant, je n’ai plus de champ d’action dans ces contrées, et j’ai depuis plusieurs années le désir d’aller chez vous, quand je me rendrai en Espagne ;24  j’espère vous voir en passant et y être accompagné par vous, après avoir d’abord satisfait en partie mon désir de me trouver chez vous.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4530" name="Group 34"/>
          <p:cNvGraphicFramePr>
            <a:graphicFrameLocks noGrp="1"/>
          </p:cNvGraphicFramePr>
          <p:nvPr/>
        </p:nvGraphicFramePr>
        <p:xfrm>
          <a:off x="0" y="304800"/>
          <a:ext cx="9144000" cy="5580698"/>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ولكن الآن أنا ماضٍ إلى أُورشليم لخدمة القدِّيسين، لأن أهل مكدونيَّة وأخائية قد سروا أن يصنعوا شركة لفقراء القدِّيسين الذين في أورشليم.</a:t>
                      </a:r>
                      <a:r>
                        <a:rPr kumimoji="0" lang="ar-SA" sz="32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4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But now I am going to Jerusalem to minister to the saints. 26 For it pleased those from Macedonia and Achaia to make a certain contribution for the poor among the saints who are in Jerusalem.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Actuellement je vais à Jérusalem, pour le service des saints.26  Car la Macédoine et l’Achaïe ont bien voulu faire une collecte en faveur des pauvres qui sont parmi les saints de Jérusalem.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3979" name="Group 27"/>
          <p:cNvGraphicFramePr>
            <a:graphicFrameLocks noGrp="1"/>
          </p:cNvGraphicFramePr>
          <p:nvPr/>
        </p:nvGraphicFramePr>
        <p:xfrm>
          <a:off x="0" y="152400"/>
          <a:ext cx="9144000" cy="655224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قد سُرُّوا بذلك، وإنهم مديونون لهم! لأنه إن كان الأُمم قد اشتركوا في روحيَّاتهم، يجب عليهم أن يخدموهم في الجسديَّات أيضاً. </a:t>
                      </a:r>
                      <a:endParaRPr kumimoji="0" lang="en-US" sz="40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4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It pleased them indeed, and they are their debtors. For if the Gentiles have been partakers of their spiritual things, their duty is also to minister to them in material things.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Elles l’ont bien voulu, et elles le leur doivent ; car si les païens ont pris part à leurs avantages spirituels, ils doivent aussi leur rendre service dans les questions matérielles.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5003" name="Group 27"/>
          <p:cNvGraphicFramePr>
            <a:graphicFrameLocks noGrp="1"/>
          </p:cNvGraphicFramePr>
          <p:nvPr/>
        </p:nvGraphicFramePr>
        <p:xfrm>
          <a:off x="0" y="228600"/>
          <a:ext cx="9144000" cy="6399848"/>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فمَتَى أتممت ذلك، وختمت لهم هذا الثَّمر، فسأمضي مارّاً بكم إلى أسبانيا. وأنا أعلم أني إذا جئتُ إليكم، سأجيءُ في ملء بركة المسيح.</a:t>
                      </a:r>
                      <a:endParaRPr kumimoji="0" lang="en-US" sz="40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2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when I have performed this and have sealed to them this fruit, I shall go by way of you to Spain. 29 But I know that when I come to you, I shall come in the fullness of the blessing of the gospel of Christ.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Cela fait, et les produits de la collecte une fois remis, je partirai pour l’Espagne en passant chez vous.29  Je sais qu’en allant chez vous, c’est avec une pleine bénédiction de Christ que j’irai.</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010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3010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620" name="Group 116"/>
          <p:cNvGraphicFramePr>
            <a:graphicFrameLocks noGrp="1"/>
          </p:cNvGraphicFramePr>
          <p:nvPr/>
        </p:nvGraphicFramePr>
        <p:xfrm>
          <a:off x="0" y="76200"/>
          <a:ext cx="9144000" cy="6355017"/>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a:t>
                      </a:r>
                      <a:r>
                        <a:rPr kumimoji="0" lang="en-US"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بطرس الرسول الأولى ( 1 : 1 ـ 9 )</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بطرس، رسولُ يسوع المسيح، للمُختارين المُتغرِّبين في شتات بُنتُس وغلاطية وكبَّادوكيَّة وآسيَّا وبيثينيَّة،</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7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Jésus–Christ, aux élus qui sont étrangers dans la dispersion : au Pont, en Galatie, en Cappadoce, en Asie et en Bithynie,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621" name="Rectangle 117"/>
          <p:cNvSpPr>
            <a:spLocks noGrp="1" noChangeArrowheads="1"/>
          </p:cNvSpPr>
          <p:nvPr>
            <p:ph type="ctrTitle"/>
          </p:nvPr>
        </p:nvSpPr>
        <p:spPr/>
        <p:txBody>
          <a:bodyPr/>
          <a:lstStyle/>
          <a:p>
            <a:r>
              <a:rPr lang="en-US"/>
              <a:t>3c</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3122" name="Group 18"/>
          <p:cNvGraphicFramePr>
            <a:graphicFrameLocks noGrp="1"/>
          </p:cNvGraphicFramePr>
          <p:nvPr/>
        </p:nvGraphicFramePr>
        <p:xfrm>
          <a:off x="0" y="0"/>
          <a:ext cx="9144000" cy="6361113"/>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 لِتُكثَر لكم النِّعمة والسَّلامُ. مباركٌ الله أبو ربِّنا يسوع المسيح،</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7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3 Blessed be the God and Father of our Lord Jesus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la prescience de Dieu le Père, par la sanctification de l’Esprit, pour l’obéissance et l’aspersion du sang de Jésus–Christ : Que la grâce et la paix vous soient multipliées ! 3  Béni soit le Dieu et Père de notre Seigneur Jésus–Christ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605" name="Group 77"/>
          <p:cNvGraphicFramePr>
            <a:graphicFrameLocks noGrp="1"/>
          </p:cNvGraphicFramePr>
          <p:nvPr/>
        </p:nvGraphicFramePr>
        <p:xfrm>
          <a:off x="0" y="-76200"/>
          <a:ext cx="9144000" cy="6783705"/>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بكثرة رحمته وَلَدَنَا ثانيةً لرجاء حيٍّ، بقيامة يسوع المسيح من الأموات، للميراث الذي لا يَبلى ولا يتدنَّس ولا يضمحلُّ، محفوظاً لكم في السَّموات،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292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according to His abundant mercy has begotten us again to a living hope through the resurrection of Jesus Christ from the dead, 4 to an inheritance incorruptible and undefiled and that does not fade away, reserved in heaven for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selon sa grande miséricorde, nous a régénérés, par la résurrection de Jésus–Christ d’entre les morts, pour une espérance vivante,4  pour un héritage qui ne peut ni se corrompre, ni se souiller, ni se flétrir et qui vous est réservé dans les cieux,</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628" name="Group 76"/>
          <p:cNvGraphicFramePr>
            <a:graphicFrameLocks noGrp="1"/>
          </p:cNvGraphicFramePr>
          <p:nvPr/>
        </p:nvGraphicFramePr>
        <p:xfrm>
          <a:off x="0" y="0"/>
          <a:ext cx="9144000" cy="6537643"/>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المحروسين بقوة الله، بالإيمان للخلاص المُستَعدّ أن يُعلَن في الزمن الأخير. الذي به تبتهجون الآن يسيراً، وإن كان يجب أن تتألموا بتجارب متنوِّعة،</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are kept by the power of God through faith for salvation ready to be revealed in the last time. 6 In this you greatly rejoice, though now for a little while, if need be, you have been grieved by various trials,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à vous qui êtes gardés en la puissance de Dieu, par la foi, pour le salut prêt à être révélé dans les derniers temps.6  Vous en tressaillez d’allégresse, quoique vous soyez maintenant, pour un peu de temps, puisqu’il le faut, affligés par diverses épreuves,</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6021" name="Group 21"/>
          <p:cNvGraphicFramePr>
            <a:graphicFrameLocks noGrp="1"/>
          </p:cNvGraphicFramePr>
          <p:nvPr/>
        </p:nvGraphicFramePr>
        <p:xfrm>
          <a:off x="0" y="0"/>
          <a:ext cx="9144000" cy="6507163"/>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صفوة إيمانكم كريمة أفضل من الذَّهب الفاني، المُجرَّب بالنَّار، لتوجَدُوا بفخر ومجدٍ وكرامةٍ عند استعلان يسوع المسيح،</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votre foi éprouvée –– bien plus précieuse que l’or périssable, cependant éprouvé par le feu –– se trouve être un sujet de louange, de gloire et d’honneur, lors de la révélation de Jésus–Christ.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7044" name="Group 20"/>
          <p:cNvGraphicFramePr>
            <a:graphicFrameLocks noGrp="1"/>
          </p:cNvGraphicFramePr>
          <p:nvPr/>
        </p:nvGraphicFramePr>
        <p:xfrm>
          <a:off x="0" y="152400"/>
          <a:ext cx="9144000" cy="635476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الذي وإن لم تعرفوه تحبُّونه. هذا الذي لم تروه وآمنتم به، فتهللوا بفرح لا يُنطق به ومُمجد، وتأخذوا كمال إيمانكم وخلاص أنفسكم.</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r>
                        <a:rPr kumimoji="0" lang="en-US" sz="32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Vous l’aimez sans l’avoir vu. Sans le voir encore, vous croyez en lui et vous tressaillez d’une allégresse indicible et glorieuse, 9  en remportant pour prix de votre foi le salut de vos âmes.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3051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3051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051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753" name="Group 81"/>
          <p:cNvGraphicFramePr>
            <a:graphicFrameLocks noGrp="1"/>
          </p:cNvGraphicFramePr>
          <p:nvPr/>
        </p:nvGraphicFramePr>
        <p:xfrm>
          <a:off x="0" y="0"/>
          <a:ext cx="9144000" cy="6357366"/>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ar-SA" sz="2800" b="0" i="0" u="sng" strike="noStrike" cap="none" normalizeH="0" baseline="0">
                          <a:ln>
                            <a:noFill/>
                          </a:ln>
                          <a:solidFill>
                            <a:srgbClr val="FF9900"/>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12:25-13:12</a:t>
                      </a:r>
                      <a:r>
                        <a:rPr kumimoji="0" lang="ar-SA" sz="2800" b="0"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أورشليم بعد ما كمَّلا الخدمة، وأخذا معهما يوحنَّا أيضاً المُلقَّب مرقس.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5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Barnabas et Saul, après s’être acquittés de leur service, s’en retournèrent de Jérusalem en prenant avec eux Jean, surnommé Marc.</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754" name="Rectangle 82"/>
          <p:cNvSpPr>
            <a:spLocks noGrp="1" noChangeArrowheads="1"/>
          </p:cNvSpPr>
          <p:nvPr>
            <p:ph type="ctrTitle"/>
          </p:nvPr>
        </p:nvSpPr>
        <p:spPr/>
        <p:txBody>
          <a:bodyPr/>
          <a:lstStyle/>
          <a:p>
            <a:r>
              <a:rPr lang="en-US"/>
              <a:t>3a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687" name="Group 63"/>
          <p:cNvGraphicFramePr>
            <a:graphicFrameLocks noGrp="1"/>
          </p:cNvGraphicFramePr>
          <p:nvPr/>
        </p:nvGraphicFramePr>
        <p:xfrm>
          <a:off x="0" y="0"/>
          <a:ext cx="9144000" cy="6629083"/>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وكان في كنيسة أنطاكية أنبياء ومعلِّمون: برنابا، وسمعان الذي يُدعَى نيجر، ولوقيوس القيروانيُّ، ومناين الذي تربَّى مع هيرودس رئيس الرُّبع، وشاول.</a:t>
                      </a:r>
                      <a:r>
                        <a:rPr kumimoji="0" lang="ar-SA" sz="4000" b="0" i="0" u="none" strike="noStrike" cap="none" normalizeH="0" baseline="0">
                          <a:ln>
                            <a:noFill/>
                          </a:ln>
                          <a:solidFill>
                            <a:schemeClr val="bg1"/>
                          </a:solidFill>
                          <a:effectLst/>
                          <a:latin typeface="Arial" charset="0"/>
                          <a:cs typeface="Arial" charset="0"/>
                        </a:rPr>
                        <a:t> </a:t>
                      </a:r>
                      <a:endParaRPr kumimoji="0" lang="en-US" sz="40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13:1 Now in the church that was at Antioch there were certain prophets and teachers: Barnabas, Simeon who was called Niger, Lucius of Cyrene, Manaen who had been brought up with Herod the tetrarch, and Saul.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y avait, dans l’Église qui était à Antioche, des prophètes et des docteurs : Barnabas, Siméon appelé Niger, Lucius de Cyrène, Manaën qui avait été élevé avec Hérode le tétrarque, et Saul.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719" name="Group 71"/>
          <p:cNvGraphicFramePr>
            <a:graphicFrameLocks noGrp="1"/>
          </p:cNvGraphicFramePr>
          <p:nvPr/>
        </p:nvGraphicFramePr>
        <p:xfrm>
          <a:off x="0" y="0"/>
          <a:ext cx="9144000" cy="669131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هم يخدمون الربَّ ويصومون، قال الرُّوح القدس: " افرزوا لي برنابا وشاول للعمل الذي قد دعوتهما إليه. حينئذٍ صاموا وصلُّوا ووضعوا عليهما الأيادي ثُمَّ أطلقوهما.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they ministered to the Lord and fasted, the Holy Spirit said, Now separate to Me Barnabas and Saul for the work to which I have called them. 3 Then, having fasted and prayed, and laid hands on them, they sent them away.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Pendant qu’ils célébraient le culte du Seigneur et qu’ils jeûnaient, le Saint–Esprit dit : Mettez–moi à part Barnabas et Saul pour l’oeuvre à laquelle je les ai appelés.3  Alors, après avoir jeûné et prié, ils leur imposèrent les mains et les laissèrent partir.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8071" name="Group 23"/>
          <p:cNvGraphicFramePr>
            <a:graphicFrameLocks noGrp="1"/>
          </p:cNvGraphicFramePr>
          <p:nvPr/>
        </p:nvGraphicFramePr>
        <p:xfrm>
          <a:off x="0" y="0"/>
          <a:ext cx="9144000" cy="6691313"/>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فهذان إذ أُرسِلا من الرُّوح القدس انحدرا إلى سلوكية، ومن هناك سافرا في البحر إلى قبرس. ولمَّا وصلا إلى سلامينا ناديا بكلمة الله في مجامع اليهود. وكانا معهما يوحنَّا خادماً.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being sent out by the Holy Spirit, they went down to Seleucia, and from there they sailed to Cyprus. 5 And when they arrived in Salamis, they preached the word of God in the synagogues of the Jews. They also had John as their assistant.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Eux donc, envoyés par le Saint–Esprit, descendirent à Séleucie, et de là ils s’embarquèrent pour Chypre.5  Arrivés à Salamine, ils annoncèrent la parole de Dieu dans les synagogues des Juifs. Ils avaient Jean comme auxiliaire.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59097" name="Group 25"/>
          <p:cNvGraphicFramePr>
            <a:graphicFrameLocks noGrp="1"/>
          </p:cNvGraphicFramePr>
          <p:nvPr/>
        </p:nvGraphicFramePr>
        <p:xfrm>
          <a:off x="0" y="0"/>
          <a:ext cx="9144000" cy="676872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اجتازوا الجزيرة كلها إلى بافوس، وجدا رجلاً ساحراً نبيَّاً كذَّاباً يهوديَّاً اسمه باريشوع، هذا كان مع الوالي سرجيوس بولـس، وهو رجلٌ فهيمٌ. فهذا دعا برنابا وشاول والتمس أن يسمع كلمة الله.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This man called for Barnabas and Saul and sought to hear the word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Ensuite, après avoir traversé toute l’île jusqu’à Paphos, ils trouvèrent un certain magicien, faux prophète juif, du nom de Bar–Jésus,7  qui était avec le proconsul Sergius Paulus, homme intelligent. Celui–ci fit appeler Barnabas et Saul, avec le vif désir d’entendre la parole de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0123" name="Group 27"/>
          <p:cNvGraphicFramePr>
            <a:graphicFrameLocks noGrp="1"/>
          </p:cNvGraphicFramePr>
          <p:nvPr/>
        </p:nvGraphicFramePr>
        <p:xfrm>
          <a:off x="0" y="152400"/>
          <a:ext cx="9144000" cy="6157913"/>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فقاوَمهما عليمٌ السَّاحر، لأن هكذا يُترجَم اسمه، طالباً أن يُفسِد الوالي عن الإيمان. أمَّا شاول، الذي هو بولس أيضاً، فامتلأ من الرُّوح القدس</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Elymas the sorcerer (for so his name is translated) withstood them, seeking to turn the proconsul away from the faith. 9 Then Saul, who also is called Paul, filled with the Holy Spirit, looked intently at him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Élymas, le magicien –– c’est ainsi que se traduit son nom –– leur résistait et cherchait à détourner de la foi le proconsul.9  Alors Saul, appelé aussi Paul, rempli d’Esprit Saint fixa les regards sur lui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1149" name="Group 29"/>
          <p:cNvGraphicFramePr>
            <a:graphicFrameLocks noGrp="1"/>
          </p:cNvGraphicFramePr>
          <p:nvPr/>
        </p:nvGraphicFramePr>
        <p:xfrm>
          <a:off x="0" y="76200"/>
          <a:ext cx="9144000" cy="689064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 أيها المُمتلئُ من كلِّ غشٍّ وكلِّ خبثٍ! يا ابن إبليس! يا عدوَّ كلِّ برٍّ! ألا تزال تُفسِد سُبل الربِّ المُستقيمة؟ فالآن هوذا يد الربِّ تأتي عليكَ، فتكون أعمى لا تُبصر الشَّمس إلى حينٍ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not seeing the sun for a time.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dit : Toi qui es plein de toute ruse et de toute fraude, fils du diable, ennemi de toute justice, ne cesseras–tu pas de détourner les voies droites du Seigneur ? 11  Maintenant voici : la main du Seigneur est sur toi, tu seras aveugle, et pour un temps tu ne verras pas le soleil.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2175" name="Group 31"/>
          <p:cNvGraphicFramePr>
            <a:graphicFrameLocks noGrp="1"/>
          </p:cNvGraphicFramePr>
          <p:nvPr/>
        </p:nvGraphicFramePr>
        <p:xfrm>
          <a:off x="0" y="0"/>
          <a:ext cx="9144000" cy="6462713"/>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وقع عليه ضبابٌ وظلمةٌ، وكان يَدورُ مُلتمِساً مَن يقوده بيده. فالوالي حينئذٍ لمَّا رأى، آمن وتعجب مِن تعليم الربِّ.</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 dark mist fell on him, and he went around seeking someone to lead him by the hand. 12 Then the proconsul believed, when he saw what had been done, being astonished at the teaching of the Lord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Aussitôt l’obscurité et les ténèbres tombèrent sur lui, et se tournant ça et là il cherchait des gens pour le guider.12  Quand le proconsul vit ce qui était arrivé, il crut, vivement frappé de la doctrine du Seigneur.</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772" name="Group 52"/>
          <p:cNvGraphicFramePr>
            <a:graphicFrameLocks noGrp="1"/>
          </p:cNvGraphicFramePr>
          <p:nvPr/>
        </p:nvGraphicFramePr>
        <p:xfrm>
          <a:off x="0" y="0"/>
          <a:ext cx="9144000" cy="6902641"/>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00"/>
                          </a:solidFill>
                          <a:effectLst/>
                          <a:latin typeface="Arial" charset="0"/>
                          <a:cs typeface="Arial" charset="0"/>
                        </a:rPr>
                        <a:t>مز</a:t>
                      </a:r>
                      <a:r>
                        <a:rPr kumimoji="0" lang="ar-EG" sz="3200" b="0" i="0" u="sng" strike="noStrike" cap="none" normalizeH="0" baseline="0" dirty="0">
                          <a:ln>
                            <a:noFill/>
                          </a:ln>
                          <a:solidFill>
                            <a:srgbClr val="FF9900"/>
                          </a:solidFill>
                          <a:effectLst/>
                          <a:latin typeface="Arial" charset="0"/>
                          <a:cs typeface="Arial" charset="0"/>
                        </a:rPr>
                        <a:t>مور</a:t>
                      </a:r>
                      <a:r>
                        <a:rPr kumimoji="0" lang="ar-SA" sz="3200" b="0" i="0" u="sng" strike="noStrike" cap="none" normalizeH="0" baseline="0" dirty="0">
                          <a:ln>
                            <a:noFill/>
                          </a:ln>
                          <a:solidFill>
                            <a:srgbClr val="FF9900"/>
                          </a:solidFill>
                          <a:effectLst/>
                          <a:latin typeface="Arial" charset="0"/>
                          <a:cs typeface="Arial" charset="0"/>
                        </a:rPr>
                        <a:t> ( 142 : 9 ، 8 )</a:t>
                      </a:r>
                      <a:endParaRPr kumimoji="0" lang="en-US" sz="32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رُوحُكَ القُدُّوسُ يهديني إلى الاستقامةِ. فلأسمع بالغدواتِ رحمتَكَ. فإنِّي عليكَ تَوَكَّلتُ</a:t>
                      </a:r>
                      <a:r>
                        <a:rPr kumimoji="0" lang="ar-SA" sz="3200" b="0" i="0" u="none" strike="noStrike" cap="none" normalizeH="0" baseline="0" dirty="0">
                          <a:ln>
                            <a:noFill/>
                          </a:ln>
                          <a:solidFill>
                            <a:schemeClr val="bg1"/>
                          </a:solidFill>
                          <a:effectLst/>
                          <a:latin typeface="Arial" charset="0"/>
                          <a:cs typeface="Arial" charset="0"/>
                        </a:rPr>
                        <a:t>.</a:t>
                      </a:r>
                      <a:r>
                        <a:rPr kumimoji="0" lang="en-US"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6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143:10,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Spirit is good. Lead me in the land of uprightness.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Cause me to hear Your lovingkindness in the morning, For in You do I trust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a:t>
                      </a:r>
                      <a:r>
                        <a:rPr kumimoji="0" lang="en-US" sz="3200" b="0" i="0" u="sng" strike="noStrike" cap="none" normalizeH="0" baseline="0" dirty="0">
                          <a:ln>
                            <a:noFill/>
                          </a:ln>
                          <a:solidFill>
                            <a:srgbClr val="FF9900"/>
                          </a:solidFill>
                          <a:effectLst/>
                          <a:latin typeface="Arial" charset="0"/>
                          <a:cs typeface="Arial" charset="0"/>
                        </a:rPr>
                        <a:t>143:10,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Que ton bon Esprit me conduise sur une terre aplanie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a:t>
                      </a:r>
                      <a:r>
                        <a:rPr kumimoji="0" lang="fr-FR" sz="2800" b="0" i="0" u="none" strike="noStrike" cap="none" normalizeH="0" baseline="0" dirty="0" err="1">
                          <a:ln>
                            <a:noFill/>
                          </a:ln>
                          <a:solidFill>
                            <a:schemeClr val="bg1"/>
                          </a:solidFill>
                          <a:effectLst/>
                          <a:latin typeface="Arial" charset="0"/>
                          <a:cs typeface="Arial" charset="0"/>
                        </a:rPr>
                        <a:t>Fais–moi</a:t>
                      </a:r>
                      <a:r>
                        <a:rPr kumimoji="0" lang="fr-FR" sz="2800" b="0" i="0" u="none" strike="noStrike" cap="none" normalizeH="0" baseline="0" dirty="0">
                          <a:ln>
                            <a:noFill/>
                          </a:ln>
                          <a:solidFill>
                            <a:schemeClr val="bg1"/>
                          </a:solidFill>
                          <a:effectLst/>
                          <a:latin typeface="Arial" charset="0"/>
                          <a:cs typeface="Arial" charset="0"/>
                        </a:rPr>
                        <a:t> entendre Dès le matin ta bienveillance ! Car je me confie en toi.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73" name="Rectangle 53"/>
          <p:cNvSpPr>
            <a:spLocks noGrp="1" noChangeArrowheads="1"/>
          </p:cNvSpPr>
          <p:nvPr>
            <p:ph type="ctrTitle"/>
          </p:nvPr>
        </p:nvSpPr>
        <p:spPr/>
        <p:txBody>
          <a:bodyPr/>
          <a:lstStyle/>
          <a:p>
            <a:r>
              <a:rPr lang="en-US" sz="1000" dirty="0"/>
              <a:t>3pg</a:t>
            </a:r>
          </a:p>
        </p:txBody>
      </p:sp>
      <p:sp>
        <p:nvSpPr>
          <p:cNvPr id="4" name="Text Box 29">
            <a:hlinkClick r:id="" action="ppaction://macro?name=LetThemExaltHimForBishop"/>
          </p:cNvPr>
          <p:cNvSpPr txBox="1">
            <a:spLocks noChangeArrowheads="1"/>
          </p:cNvSpPr>
          <p:nvPr/>
        </p:nvSpPr>
        <p:spPr bwMode="auto">
          <a:xfrm>
            <a:off x="7412665"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842" name="Group 74"/>
          <p:cNvGraphicFramePr>
            <a:graphicFrameLocks noGrp="1"/>
          </p:cNvGraphicFramePr>
          <p:nvPr/>
        </p:nvGraphicFramePr>
        <p:xfrm>
          <a:off x="0" y="0"/>
          <a:ext cx="9144000" cy="668655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( 11 : 1 ـ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يُصلِّي في موضع ( قفرٍ )، لمَّا فرغ، قال له واحدٌ من تلاميذه: " ياربُّ علِّمنا أن نُصلِّي كما علَّم يوحنَّا أيضاً تلاميذه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815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11:1-13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it came to pass, as He was praying in a certain place, when He ceased, that one of His disciples said to Him, Lord, teach us to pray, as John also taught his disciples.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11:1-13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Jésus priait un jour en un certain lieu. Lorsqu’il eut achevé, un de ses disciples lui dit : Seigneur, enseigne–nous à prier, comme Jean l’a enseigné à ses disciples.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843" name="Rectangle 75"/>
          <p:cNvSpPr>
            <a:spLocks noGrp="1" noChangeArrowheads="1"/>
          </p:cNvSpPr>
          <p:nvPr>
            <p:ph type="ctrTitle"/>
          </p:nvPr>
        </p:nvSpPr>
        <p:spPr/>
        <p:txBody>
          <a:bodyPr/>
          <a:lstStyle/>
          <a:p>
            <a:r>
              <a:rPr lang="en-US" dirty="0"/>
              <a:t>3g</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2230" name="Group 70"/>
          <p:cNvGraphicFramePr>
            <a:graphicFrameLocks noGrp="1"/>
          </p:cNvGraphicFramePr>
          <p:nvPr/>
        </p:nvGraphicFramePr>
        <p:xfrm>
          <a:off x="0" y="0"/>
          <a:ext cx="9144000" cy="6570663"/>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فقال لهم: " متى صلَّيتم فقولوا: أبانا الذي في السَّموات، ليتقدَّس اسمُكَ، ليأتِ ملكوتُك، لتكن مشيئتُك كما في السَّماء كذلك على الأرض. خبزنا الآتي أعطنا إيَّاهُ كلّ يوم،</a:t>
                      </a:r>
                      <a:r>
                        <a:rPr kumimoji="0" lang="ar-SA" sz="32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said to them, When you pray, say: Our Father in heaven, Hallowed be Your name. Your kingdom come. Your will be done On earth as it is in heaven. 3 Give us day by day our daily bread.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leur dit : Quand vous priez, dites : Père ! Que ton nom soit sanctifié ; Que ton règne vienne !3  Donne–nous chaque jour notre pain quotidien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3243" name="Group 59"/>
          <p:cNvGraphicFramePr>
            <a:graphicFrameLocks noGrp="1"/>
          </p:cNvGraphicFramePr>
          <p:nvPr/>
        </p:nvGraphicFramePr>
        <p:xfrm>
          <a:off x="0" y="0"/>
          <a:ext cx="9144000" cy="6860223"/>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واغفر لنا خطايانا، لأنَّنا نحنُ أيضاً نغفرُ لكلِّ مَن يُذنِب إلينا، ولا تُدخِلنا في تجربةٍ، لكن نجِّنا من الشِّرِّير ". ثُمَّ قال لهم: " من منكم يكون له صديقٌ، ويمضي إليه في نصف اللَّيل ويقول له: يا صديقي: أقرضني ثلاثة أرغفةٍ،</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forgive us our sins, For we also forgive everyone who is indebted to us. And do not lead us into temptation, But deliver us from the evil one. 5 And He said to them, Which of you shall have a friend, and go to him at midnight and say to him, `Friend, lend me three loaves;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Pardonne–nous nos péchés, car nous aussi, nous pardonnons à quiconque nous offense ; Et ne nous laisse pas entrer en tentation.5  Il leur dit encore : Lequel d’entre vous aura un ami qui se rendra chez lui au milieu de la nuit pour lui dire : Ami, prête–moi trois pains,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3192" name="Group 24"/>
          <p:cNvGraphicFramePr>
            <a:graphicFrameLocks noGrp="1"/>
          </p:cNvGraphicFramePr>
          <p:nvPr/>
        </p:nvGraphicFramePr>
        <p:xfrm>
          <a:off x="0" y="0"/>
          <a:ext cx="9144000" cy="681228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صديقاً لي جاءني من سفرٍ، وليس لي ما أُقدِّم له. فيُجيب ذلك من داخل ويقول: لا تُزعجني! فإنِّي أغلقت بابي، وأولادى معي على فراشي. لا أقدر أن أقومَ وأُعطيك.</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a friend of mine has come to me on his journey, and I have nothing to set before him'; 7 and he will answer from within and say, `Do not trouble me; the door is now shut, and my children are with me in bed; I cannot rise and give to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car un de mes amis est arrivé de voyage chez moi, et je n’ai rien à lui offrir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Si, de l’intérieur, l’autre lui répond : Ne me cause pas d’ennui, la porte est déjà fermée, mes enfants et moi nous sommes au lit, je ne puis me lever pour te donner (des pains)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4216" name="Group 24"/>
          <p:cNvGraphicFramePr>
            <a:graphicFrameLocks noGrp="1"/>
          </p:cNvGraphicFramePr>
          <p:nvPr/>
        </p:nvGraphicFramePr>
        <p:xfrm>
          <a:off x="0" y="0"/>
          <a:ext cx="9144000" cy="63420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أقول لكم: إن كان لا يقوم ويُعطيه لكونه صديقه، فإنَّه من أجل لجاجته يقوم ويُعطيه ما يحتاج إليه. وأنا أيضاً أقول لكم: اسألوا تُعطَوا. اُطلبوا تجدوا. اِقرعوا يُفتح لكم: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1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I say to you, though he will not rise and give to him because he is his friend, yet because of his persistence he will rise and give him as many as he needs. 9 So I say to you, ask, and it will be given to you; seek, and you will find; knock, and it will be opened to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même s’il ne se lève pas pour les lui donner, parce qu’il est son ami, il se lèvera à cause de son importunité et lui donnera tout ce dont il a besoin.9  Et moi, je vous dis : Demandez et l’on vous donnera ; cherchez, et vous trouverez ; frappez, et l’on vous ouvrira.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5245" name="Group 29"/>
          <p:cNvGraphicFramePr>
            <a:graphicFrameLocks noGrp="1"/>
          </p:cNvGraphicFramePr>
          <p:nvPr/>
        </p:nvGraphicFramePr>
        <p:xfrm>
          <a:off x="0" y="0"/>
          <a:ext cx="9144000" cy="6812280"/>
        </p:xfrm>
        <a:graphic>
          <a:graphicData uri="http://schemas.openxmlformats.org/drawingml/2006/table">
            <a:tbl>
              <a:tblPr/>
              <a:tblGrid>
                <a:gridCol w="39624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مَن يسأل يأخذ، ومَن يطلب يجد، ومَن يقرع يُفتح له، فأيُّ أبٍ منكم، يسأله ابنه خُبزاً فيعطيه حجراً، أو يسأله سمكة فيعطيه حيَّةً بدل السَّمكة.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everyone who asks receives, and he who seeks finds, and to him who knocks it will be opened. 11 If a son asks for bread from any father among you, will he give him a stone? Or if he asks for a fish, will he give him a serpent instead of a fish?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quiconque demande reçoit, celui qui cherche trouve, et à celui qui frappe on ouvrira.11  Quel père parmi vous, si son fils lui demande du pain, lui donnera une pierre ? ou (s’il lui demande) du poisson, lui donnera–t–il un serpent au lieu d’un poisson ?12  Ou s’il demande un oeuf, lui donnera–t–il un scorpion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3843" name="Group 51"/>
          <p:cNvGraphicFramePr>
            <a:graphicFrameLocks noGrp="1"/>
          </p:cNvGraphicFramePr>
          <p:nvPr/>
        </p:nvGraphicFramePr>
        <p:xfrm>
          <a:off x="0" y="0"/>
          <a:ext cx="9144000" cy="6601143"/>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يسأله بيضّةً فيعطيه عقرباً. فإن كنتم وأنتم أشرارٌ تعرفون أن تُعطُوا أولادكم عطايا جيِّدةً، فكم بالحريِّ الآب من السَّماء، يُعطي الرُّوح القدس للَّذين يسألونه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6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Or if he asks for an egg, will he offer him a scorpion? 13 If you then, being evil, know how to give good gifts to your children, how much more will your heavenly Father give the Holy Spirit to those who ask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Si donc, vous qui êtes mauvais, vous savez donner de bonnes choses à vos enfants, à combien plus forte raison le Père céleste donnera–t–il l’Esprit Saint à ceux qui le lui demandent.</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305" name="Group 9"/>
          <p:cNvGraphicFramePr>
            <a:graphicFrameLocks noGrp="1"/>
          </p:cNvGraphicFramePr>
          <p:nvPr/>
        </p:nvGraphicFramePr>
        <p:xfrm>
          <a:off x="539750" y="1484313"/>
          <a:ext cx="8137525" cy="411480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Sunday of The Month of Pashans</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لرابع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باشنس</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dimanche du mois de </a:t>
                      </a:r>
                      <a:r>
                        <a:rPr kumimoji="0" lang="en-US" sz="4000" b="0" i="0" u="none" strike="noStrike" cap="none" normalizeH="0" baseline="0">
                          <a:ln>
                            <a:noFill/>
                          </a:ln>
                          <a:solidFill>
                            <a:srgbClr val="FF9900"/>
                          </a:solidFill>
                          <a:effectLst/>
                          <a:latin typeface="Arial" charset="0"/>
                          <a:cs typeface="Arial" charset="0"/>
                        </a:rPr>
                        <a:t>Pashans</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3123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8962" name="Group 50"/>
          <p:cNvGraphicFramePr>
            <a:graphicFrameLocks noGrp="1"/>
          </p:cNvGraphicFramePr>
          <p:nvPr/>
        </p:nvGraphicFramePr>
        <p:xfrm>
          <a:off x="0" y="0"/>
          <a:ext cx="8991600" cy="6756528"/>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عشية</a:t>
                      </a:r>
                      <a:r>
                        <a:rPr kumimoji="0" lang="ar-SA" sz="3200" b="0" i="0" u="sng" strike="noStrike" cap="none" normalizeH="0" baseline="0" dirty="0">
                          <a:ln>
                            <a:noFill/>
                          </a:ln>
                          <a:solidFill>
                            <a:srgbClr val="FF9900"/>
                          </a:solidFill>
                          <a:effectLst/>
                          <a:latin typeface="Arial" charset="0"/>
                          <a:cs typeface="Arial" charset="0"/>
                        </a:rPr>
                        <a:t> ( 15 : 7 ، 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أُبارِك الربَّ الذي أفهَمني. وأيضاً في اللَّيلِ أدبتني كُليَتايَ. تقدَّمتُ فرأيتُ الربَّ أمامي في كلِّ حينٍ، لأنَّه عن يميني كي لا أتَزَعزَعُ.</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16:7-8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will bless the Lord who has given me counsel; My heart also instructs me in the night seasons.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I have set the Lord always before me; Because He is at my right hand I shall not be moved.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16:7-8</a:t>
                      </a:r>
                      <a:endParaRPr kumimoji="0" lang="ar-EG" sz="3200" b="0" i="0" u="sng"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Je bénis l’Éternel, qui me conseille ; La nuit même mon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m’exhorte.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Je contemple l’Éternel constamment devant moi, Quand il est à ma droite, je ne chancelle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63" name="Rectangle 51"/>
          <p:cNvSpPr>
            <a:spLocks noGrp="1" noChangeArrowheads="1"/>
          </p:cNvSpPr>
          <p:nvPr>
            <p:ph type="ctrTitle"/>
          </p:nvPr>
        </p:nvSpPr>
        <p:spPr/>
        <p:txBody>
          <a:bodyPr/>
          <a:lstStyle/>
          <a:p>
            <a:r>
              <a:rPr lang="en-US" sz="1000" dirty="0"/>
              <a:t>4pv</a:t>
            </a:r>
          </a:p>
        </p:txBody>
      </p:sp>
      <p:sp>
        <p:nvSpPr>
          <p:cNvPr id="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4864" name="Group 112"/>
          <p:cNvGraphicFramePr>
            <a:graphicFrameLocks noGrp="1"/>
          </p:cNvGraphicFramePr>
          <p:nvPr/>
        </p:nvGraphicFramePr>
        <p:xfrm>
          <a:off x="0" y="152400"/>
          <a:ext cx="8991600" cy="6166104"/>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( 4 : 38 ـ 41 ) </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ثُمَّ قام من المجمع ودخل بيت سمعان.  وكانت حماةُ سمعان قد أخذتها حُمَّى شديدةٌ. فسألوه من أجلِها.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4:38-41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He arose from the synagogue and entered Simon's house. But Simon's wife's mother was sick with a high fever, and they made request of Him concerning 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4:38-41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En quittant la synagogue, il se rendit à la maison de Simon. La belle–mère de Simon était atteinte d’une forte fièvre, et ils le prièrent en sa faveur.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865" name="Rectangle 113"/>
          <p:cNvSpPr>
            <a:spLocks noGrp="1" noChangeArrowheads="1"/>
          </p:cNvSpPr>
          <p:nvPr>
            <p:ph type="ctrTitle"/>
          </p:nvPr>
        </p:nvSpPr>
        <p:spPr/>
        <p:txBody>
          <a:bodyPr/>
          <a:lstStyle/>
          <a:p>
            <a:r>
              <a:rPr lang="en-US" dirty="0"/>
              <a:t>4v</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6591" name="Group 47"/>
          <p:cNvGraphicFramePr>
            <a:graphicFrameLocks noGrp="1"/>
          </p:cNvGraphicFramePr>
          <p:nvPr/>
        </p:nvGraphicFramePr>
        <p:xfrm>
          <a:off x="0" y="0"/>
          <a:ext cx="8991600" cy="6854064"/>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فوقف فوقها وزجر الحُمَّى فتركتها! وفي الحال قامت وخدمتهم. ولمَّا غربت الشَّمس، جميع الذين عندهم مرضى بأمراض مختلفةٍ، قدَّموهم إليه، فوضَع يديه على كلِّ واحدٍ منهم وشفاهم. </a:t>
                      </a:r>
                      <a:endParaRPr kumimoji="0" lang="ar-SA" sz="36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So He stood over her and rebuked the fever, and it left her. And immediately she arose and served them. 40 When the sun was setting, all those who had any that were sick with various diseases brought them to Him; and He laid His hands on every one of them and healed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Il se pencha sur elle, menaça la fièvre, et la fièvre la quitta. A l’instant elle se leva et se mit à les servir. 40  Après le coucher du soleil, tous ceux qui avaient des malades atteints de divers maux les lui amenèrent. Il imposa les mains à chacun d’eux et les guérit.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3733" name="Group 21"/>
          <p:cNvGraphicFramePr>
            <a:graphicFrameLocks noGrp="1"/>
          </p:cNvGraphicFramePr>
          <p:nvPr/>
        </p:nvGraphicFramePr>
        <p:xfrm>
          <a:off x="0" y="0"/>
          <a:ext cx="8991600" cy="620268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أيضاً شياطين تخرج من كثيرين وهى تصرخ قائلة: " أنت المسـيح ابن الله! " فكان ينتهرهم ولم يدعهم يتكلَّمون، لأنَّهم عرَفوه أنَّه المسيح. </a:t>
                      </a:r>
                      <a:r>
                        <a:rPr kumimoji="0" lang="en-US" sz="2800" b="0"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demons also came out of many, crying out and saying, You are the Christ, the Son of God! And He, rebuking them, did not allow them to speak, for they knew that He was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Des démons aussi sortaient de beaucoup de personnes, en criant et en disant : Tu es le Fils de Dieu. Mais il les menaçait et ne leur permettait pas de parler, parce qu’ils savaient qu’il était le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3133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8165" name="Group 37"/>
          <p:cNvGraphicFramePr>
            <a:graphicFrameLocks noGrp="1"/>
          </p:cNvGraphicFramePr>
          <p:nvPr/>
        </p:nvGraphicFramePr>
        <p:xfrm>
          <a:off x="0" y="0"/>
          <a:ext cx="8991600" cy="6671184"/>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باكر</a:t>
                      </a:r>
                      <a:r>
                        <a:rPr kumimoji="0" lang="ar-SA" sz="3200" b="0" i="0" u="sng" strike="noStrike" cap="none" normalizeH="0" baseline="0" dirty="0">
                          <a:ln>
                            <a:noFill/>
                          </a:ln>
                          <a:solidFill>
                            <a:srgbClr val="FF9900"/>
                          </a:solidFill>
                          <a:effectLst/>
                          <a:latin typeface="Arial" charset="0"/>
                          <a:cs typeface="Arial" charset="0"/>
                        </a:rPr>
                        <a:t>( 33 : 1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أُبارِكُ الربَّ في كلِّ وقتٍ. وفي كلِّ حينٍ تسبِّحته في فَمي. بالربِّ تَفتَخِرُ نفسي. ليسمع الودَعَاءُ ويفرحونَ.</a:t>
                      </a:r>
                      <a:r>
                        <a:rPr kumimoji="0" lang="ar-SA" sz="32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tx1"/>
                          </a:solidFill>
                          <a:effectLst/>
                          <a:latin typeface="Arial" charset="0"/>
                          <a:cs typeface="Arial" charset="0"/>
                        </a:rPr>
                        <a:t>	</a:t>
                      </a:r>
                      <a:r>
                        <a:rPr kumimoji="0" lang="ar-SA" sz="2800" b="0" i="0" u="none" strike="noStrike" cap="none" normalizeH="0" baseline="0" dirty="0">
                          <a:ln>
                            <a:noFill/>
                          </a:ln>
                          <a:solidFill>
                            <a:schemeClr val="tx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	هللويا.</a:t>
                      </a:r>
                      <a:endParaRPr kumimoji="0" lang="en-US" sz="2800" b="1"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34:1-2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34:1 I will bless the Lord at all times; His praise shall continually be in my mouth.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My soul shall make its boast in the Lord; The humble shall hear of it and be glad.     Alleluia</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34:1-2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Je bénirai l’Éternel en tout temps ; Sa louange sera toujours dans ma bouche.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Que mon âme se glorifie en l’Éternel ! Que les humbles écoutent et se réjouissent ! </a:t>
                      </a:r>
                      <a:r>
                        <a:rPr kumimoji="0" lang="en-US" sz="2800" b="0" i="0" u="none" strike="noStrike" cap="none" normalizeH="0" baseline="0" dirty="0">
                          <a:ln>
                            <a:noFill/>
                          </a:ln>
                          <a:solidFill>
                            <a:schemeClr val="bg1"/>
                          </a:solidFill>
                          <a:effectLst/>
                          <a:latin typeface="Arial" charset="0"/>
                          <a:cs typeface="Arial" charset="0"/>
                        </a:rPr>
                        <a:t>Alleluia</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166" name="Rectangle 38"/>
          <p:cNvSpPr>
            <a:spLocks noGrp="1" noChangeArrowheads="1"/>
          </p:cNvSpPr>
          <p:nvPr>
            <p:ph type="ctrTitle"/>
          </p:nvPr>
        </p:nvSpPr>
        <p:spPr/>
        <p:txBody>
          <a:bodyPr/>
          <a:lstStyle/>
          <a:p>
            <a:r>
              <a:rPr lang="en-US" sz="1000" dirty="0"/>
              <a:t>4pm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6903" name="Group 103"/>
          <p:cNvGraphicFramePr>
            <a:graphicFrameLocks noGrp="1"/>
          </p:cNvGraphicFramePr>
          <p:nvPr/>
        </p:nvGraphicFramePr>
        <p:xfrm>
          <a:off x="0" y="0"/>
          <a:ext cx="9144000" cy="6665976"/>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400" b="0" i="0" u="sng" strike="noStrike" cap="none" normalizeH="0" baseline="0">
                          <a:ln>
                            <a:noFill/>
                          </a:ln>
                          <a:solidFill>
                            <a:srgbClr val="FF9900"/>
                          </a:solidFill>
                          <a:effectLst/>
                          <a:latin typeface="Arial" charset="0"/>
                          <a:cs typeface="Arial" charset="0"/>
                        </a:rPr>
                        <a:t>مرقس ( 16 : 2 ـ 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وباكراً جدّاً في أوّل الأسبوع أتينَ إلى القبر، إذ طلعت الشَّمس. وكُنَّ يُقلنَّ لبعضهنَّ: " مَن يُدحرج لنا الحجر عن باب القبر ". فرفعنَ عيونهنَّ ورأينَ أنَّ الحجر قد دُحرج! لأنَّه كان عظيماً جدّاً.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00"/>
                          </a:solidFill>
                          <a:effectLst/>
                          <a:latin typeface="Arial" charset="0"/>
                          <a:cs typeface="Arial" charset="0"/>
                        </a:rPr>
                        <a:t>Mark 16:2-8</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Very early in the morning, on the first day of the week, they came to the tomb when the sun had risen. 3 And they said among </a:t>
                      </a:r>
                      <a:r>
                        <a:rPr kumimoji="0" lang="en-US" sz="2700" b="0" i="0" u="none" strike="noStrike" cap="none" normalizeH="0" baseline="0">
                          <a:ln>
                            <a:noFill/>
                          </a:ln>
                          <a:solidFill>
                            <a:schemeClr val="bg1"/>
                          </a:solidFill>
                          <a:effectLst/>
                          <a:latin typeface="Arial" charset="0"/>
                          <a:cs typeface="Arial" charset="0"/>
                        </a:rPr>
                        <a:t>themselves,</a:t>
                      </a:r>
                      <a:r>
                        <a:rPr kumimoji="0" lang="en-US" sz="2800" b="0" i="0" u="none" strike="noStrike" cap="none" normalizeH="0" baseline="0">
                          <a:ln>
                            <a:noFill/>
                          </a:ln>
                          <a:solidFill>
                            <a:schemeClr val="bg1"/>
                          </a:solidFill>
                          <a:effectLst/>
                          <a:latin typeface="Arial" charset="0"/>
                          <a:cs typeface="Arial" charset="0"/>
                        </a:rPr>
                        <a:t> Who will roll away the stone from the door of the tomb for us? 4 But when they looked up, they saw that the stone had been rolled away--for it was very large.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00"/>
                          </a:solidFill>
                          <a:effectLst/>
                          <a:latin typeface="Arial" charset="0"/>
                          <a:cs typeface="Arial" charset="0"/>
                        </a:rPr>
                        <a:t>Mark 16:2-8</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 premier jour de la semaine, elles se rendirent à la tombe très tôt au lever du soleil.3  Elles disaient entre elles : Qui nous roulera la pierre de l’entrée du tombeau ? 4  Elles levèrent les yeux et s’aperçurent que la pierre, qui était très grande, avait été roulée.</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6904" name="Rectangle 104"/>
          <p:cNvSpPr>
            <a:spLocks noGrp="1" noChangeArrowheads="1"/>
          </p:cNvSpPr>
          <p:nvPr>
            <p:ph type="ctrTitle"/>
          </p:nvPr>
        </p:nvSpPr>
        <p:spPr/>
        <p:txBody>
          <a:bodyPr/>
          <a:lstStyle/>
          <a:p>
            <a:r>
              <a:rPr lang="en-US" sz="1000" dirty="0"/>
              <a:t>4m</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0240" name="Group 64"/>
          <p:cNvGraphicFramePr>
            <a:graphicFrameLocks noGrp="1"/>
          </p:cNvGraphicFramePr>
          <p:nvPr/>
        </p:nvGraphicFramePr>
        <p:xfrm>
          <a:off x="76200" y="76200"/>
          <a:ext cx="8915400" cy="6387720"/>
        </p:xfrm>
        <a:graphic>
          <a:graphicData uri="http://schemas.openxmlformats.org/drawingml/2006/table">
            <a:tbl>
              <a:tblPr/>
              <a:tblGrid>
                <a:gridCol w="42672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دخلنَ القبر رأينَ شابّاً جالساً عن اليمين لابساً حُلَّةً بيضاء فارتعبنَ. أمَّا هو فقال لهُنَّ: " لا ترتعبنَ! أنتنَّ تطلبنَ يسوع النَّاصريَّ المصلوب. قد قام! ليس هو ههنا. هوذا الموضع الذي وضعوه فيه.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entering the tomb, they saw a young man clothed in a long white robe sitting on the right side; and they were alarmed. 6 But he said to them, Do not be alarmed. You seek Jesus of Nazareth, who was crucified. He is risen! He is not here. See the place where they laid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Elles entrèrent dans le tombeau, virent un jeune homme assis à droite, vêtu d’une robe blanche, et elles furent épouvantées.6  Il leur dit : Ne vous épouvantez pas ; vous cherchez Jésus de Nazareth, le crucifié ; il est ressuscité, il n’est pas ici ; voici l’endroit où on l’avait déposé.</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7872" name="Group 48"/>
          <p:cNvGraphicFramePr>
            <a:graphicFrameLocks noGrp="1"/>
          </p:cNvGraphicFramePr>
          <p:nvPr/>
        </p:nvGraphicFramePr>
        <p:xfrm>
          <a:off x="76200" y="0"/>
          <a:ext cx="8915400" cy="6768720"/>
        </p:xfrm>
        <a:graphic>
          <a:graphicData uri="http://schemas.openxmlformats.org/drawingml/2006/table">
            <a:tbl>
              <a:tblPr/>
              <a:tblGrid>
                <a:gridCol w="44958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066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اذهبنَ، وقُلنَ لتلاميذه ولبطرس إنَّه يسبقكم إلى الجليل. هناك ترونه كما قال لكم ". فخرجنَ سريعاً من القبر، لأنَّ الرِّعدة والحيرة أخذتاهنَّ. ولم يَقلنَ لأحدٍ شيئاً، لأنَّهُنَّ كُنَّ خائفاتٍ.</a:t>
                      </a:r>
                      <a:r>
                        <a:rPr kumimoji="0" lang="ar-SA" sz="3200" b="0" i="0" u="none" strike="noStrike" cap="none" normalizeH="0" baseline="0">
                          <a:ln>
                            <a:noFill/>
                          </a:ln>
                          <a:solidFill>
                            <a:srgbClr val="FF9900"/>
                          </a:solidFill>
                          <a:effectLst/>
                          <a:latin typeface="Arial" charset="0"/>
                          <a:cs typeface="Arial" charset="0"/>
                        </a:rPr>
                        <a:t> </a:t>
                      </a:r>
                      <a:r>
                        <a:rPr kumimoji="0" lang="ar-SA" sz="3600" b="0" i="0" u="none" strike="noStrike" cap="none" normalizeH="0" baseline="0">
                          <a:ln>
                            <a:noFill/>
                          </a:ln>
                          <a:solidFill>
                            <a:srgbClr val="FF9900"/>
                          </a:solidFill>
                          <a:effectLst/>
                          <a:latin typeface="Arial" charset="0"/>
                          <a:cs typeface="Arial" charset="0"/>
                        </a:rPr>
                        <a:t> </a:t>
                      </a:r>
                      <a:r>
                        <a:rPr kumimoji="0" lang="ar-EG" sz="36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والمجد للـه دائماً</a:t>
                      </a:r>
                      <a:r>
                        <a:rPr kumimoji="0" lang="en-US" sz="3200" b="0" i="0" u="none" strike="noStrike" cap="none" normalizeH="0" baseline="0">
                          <a:ln>
                            <a:noFill/>
                          </a:ln>
                          <a:solidFill>
                            <a:srgbClr val="FF9900"/>
                          </a:solidFill>
                          <a:effectLst/>
                          <a:latin typeface="Arial" charset="0"/>
                          <a:cs typeface="Arial" charset="0"/>
                        </a:rPr>
                        <a:t>(</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33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go, tell His disciples--and Peter--that He is going before you into Galilee; there you will see Him, as He said to you. 8 So they went out quickly and fled from the tomb, for they trembled and were amazed. And they said nothing to anyone, for they were afraid.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a:t>
                      </a:r>
                      <a:r>
                        <a:rPr kumimoji="0" lang="en-US" sz="1800" b="1" i="0" u="none" strike="noStrike" cap="none" normalizeH="0" baseline="0">
                          <a:ln>
                            <a:noFill/>
                          </a:ln>
                          <a:solidFill>
                            <a:srgbClr val="FF9900"/>
                          </a:solidFill>
                          <a:effectLst/>
                          <a:latin typeface="Arial" charset="0"/>
                          <a:cs typeface="Arial" charset="0"/>
                        </a:rPr>
                        <a:t>fore</a:t>
                      </a:r>
                      <a:r>
                        <a:rPr kumimoji="0" lang="en-US" sz="2000" b="1" i="0" u="none" strike="noStrike" cap="none" normalizeH="0" baseline="0">
                          <a:ln>
                            <a:noFill/>
                          </a:ln>
                          <a:solidFill>
                            <a:srgbClr val="FF9900"/>
                          </a:solidFill>
                          <a:effectLst/>
                          <a:latin typeface="Arial" charset="0"/>
                          <a:cs typeface="Arial" charset="0"/>
                        </a:rPr>
                        <a:t>v</a:t>
                      </a:r>
                      <a:r>
                        <a:rPr kumimoji="0" lang="en-US" sz="1800" b="1" i="0" u="none" strike="noStrike" cap="none" normalizeH="0" baseline="0">
                          <a:ln>
                            <a:noFill/>
                          </a:ln>
                          <a:solidFill>
                            <a:srgbClr val="FF9900"/>
                          </a:solidFill>
                          <a:effectLst/>
                          <a:latin typeface="Arial" charset="0"/>
                          <a:cs typeface="Arial" charset="0"/>
                        </a:rPr>
                        <a:t>er</a:t>
                      </a:r>
                      <a:r>
                        <a:rPr kumimoji="0" lang="en-US" sz="2000" b="1" i="0" u="none" strike="noStrike" cap="none" normalizeH="0" baseline="0">
                          <a:ln>
                            <a:noFill/>
                          </a:ln>
                          <a:solidFill>
                            <a:srgbClr val="FF9900"/>
                          </a:solidFill>
                          <a:effectLst/>
                          <a:latin typeface="Arial" charset="0"/>
                          <a:cs typeface="Arial" charset="0"/>
                        </a:rPr>
                        <a: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allez dire à ses disciples et à Pierre qu’il vous précède en Galilée : C’est là que vous le verrez, comme il vous l’a dit.8  Elles sortirent du tombeau et s’enfuirent tremblantes et hors d’elles–mêmes mais elles ne dirent rien à personne à cause de leur effroi. </a:t>
                      </a: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1539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31539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31539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8925" name="Group 77"/>
          <p:cNvGraphicFramePr>
            <a:graphicFrameLocks noGrp="1"/>
          </p:cNvGraphicFramePr>
          <p:nvPr/>
        </p:nvGraphicFramePr>
        <p:xfrm>
          <a:off x="0" y="0"/>
          <a:ext cx="8991600" cy="6300216"/>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كورنثوس( 2 : 6 ـ 16 )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لكنَّنا نتكلَّم بحكمةٍ بين الكاملين. لا بحكمةٍ هذا الدَّهر، ولا بحكمة رؤساء هذا الدَّهر، الذين يُبطَلونَ.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Corinthians 2:6-16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However, we speak wisdom among those who are mature, yet not the wisdom of this age, nor of the rulers of this age, who are coming to nothing.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Corinthians 2:6-16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Cependant, c’est une sagesse que nous prêchons parmi les parfaits, sagesse qui n’est pas de ce siècle, ni des princes de ce siècle, qui vont être réduits à l’impuissance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926" name="Rectangle 78"/>
          <p:cNvSpPr>
            <a:spLocks noGrp="1" noChangeArrowheads="1"/>
          </p:cNvSpPr>
          <p:nvPr>
            <p:ph type="ctrTitle"/>
          </p:nvPr>
        </p:nvSpPr>
        <p:spPr/>
        <p:txBody>
          <a:bodyPr/>
          <a:lstStyle/>
          <a:p>
            <a:r>
              <a:rPr lang="en-US"/>
              <a:t>4p</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4790" name="Group 54"/>
          <p:cNvGraphicFramePr>
            <a:graphicFrameLocks noGrp="1"/>
          </p:cNvGraphicFramePr>
          <p:nvPr/>
        </p:nvGraphicFramePr>
        <p:xfrm>
          <a:off x="0" y="0"/>
          <a:ext cx="8991600" cy="638772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ننطق بحكمة الله في سرٍّ: الحكمة المكتومة، التى سبق الله فعيَّنها قبل الدُّهور لمجدنا، التي لم يعرفها أحدٌ من رؤساء هذا الدَّهر. لأنهم لو عرفوها لمَا صلبوا ربَّ المجد.</a:t>
                      </a:r>
                      <a:r>
                        <a:rPr kumimoji="0" lang="ar-SA" sz="2800" b="0" i="0" u="none" strike="noStrike" cap="none" normalizeH="0" baseline="0">
                          <a:ln>
                            <a:noFill/>
                          </a:ln>
                          <a:solidFill>
                            <a:schemeClr val="bg1"/>
                          </a:solidFill>
                          <a:effectLst/>
                          <a:latin typeface="Arial" charset="0"/>
                          <a:cs typeface="Arial" charset="0"/>
                        </a:rPr>
                        <a:t>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we speak the wisdom of God in a mystery, the hidden wisdom which God ordained before the ages for our glory, 8 which none of the rulers of this age knew; for had they known, they would not have crucified the Lord of glory.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nous prêchons la sagesse de Dieu, mystérieuse et cachée, que Dieu avait prédestinée avant les siècles, pour notre gloire ;8  aucun des princes de ce siècle ne l’a connue, car s’ils l’avaient connue, ils n’auraient pas crucifié le Seigneur de gloire.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2287" name="Group 63"/>
          <p:cNvGraphicFramePr>
            <a:graphicFrameLocks noGrp="1"/>
          </p:cNvGraphicFramePr>
          <p:nvPr/>
        </p:nvGraphicFramePr>
        <p:xfrm>
          <a:off x="0" y="0"/>
          <a:ext cx="8991600" cy="689064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كما هو مكتوبٌ: " مالم تراه عينٌ، ولم تسمع به أُذنٌ، ولم يخطر على قلب بشرٍ: ما أعدَّه الله للذين يُحبُّونه ". فأعلَنَه الله لنا نحن بروحه. لأنَّ الرُّوح يفحص كلَّ شىءٍ، حتَّى أعماق الله.</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as it is written: Eye has not seen, nor ear heard, Nor have entered into the heart of man The things which God has prepared for those who love Him. 10 But God has revealed them to us through His Spirit. For the Spirit searches all things, yes, the deep things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c’est, comme il est écrit : Ce que l’oeil n’a pas vu, Ce que l’oreille n’a pas entendu, Et ce qui n’est pas monté au coeur de l’homme, Tout ce que Dieu a préparé pour ceux qui l’aiment.10  A nous, Dieu nous l’a révélé par l’Esprit. Car l’Esprit sonde tout, même les profondeurs de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3312" name="Group 64"/>
          <p:cNvGraphicFramePr>
            <a:graphicFrameLocks noGrp="1"/>
          </p:cNvGraphicFramePr>
          <p:nvPr/>
        </p:nvGraphicFramePr>
        <p:xfrm>
          <a:off x="0" y="0"/>
          <a:ext cx="8991600" cy="684492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مَن مِن النَّاس يعرف أُمور الإنسان إلاَّ روح الإنسان السَّاكن فيه؟ هكذا أيضاً أُمورُ الله لا يعرفها أحدٌ إلاَّ روح الله. ونحن لم نأخذ روح العالم، بل الرُّوح الذي من الله، لنعرف الأشياء الموهوبة لنا من الله. </a:t>
                      </a:r>
                      <a:endParaRPr kumimoji="0" lang="en-US" sz="36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what man knows the things of a man except the spirit of the man which is in him? Even so no one knows the things of God except the Spirit of God. 12 Now we have received, not the spirit of the world, but the Spirit who is from God, that we might know the things that have been freely given to us by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Qui donc, parmi les hommes, sait ce qui concerne l’homme, si ce n’est l’esprit de l’homme qui est en lui ? De même, personne ne connaît ce qui concerne Dieu, si ce n’est l’Esprit de Dieu.12  Or nous, nous n’avons pas reçu l’esprit du monde, mais l’Esprit qui vient de Dieu, afin de savoir ce que Dieu nous a donné par grâce.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2250" name="Group 42"/>
          <p:cNvGraphicFramePr>
            <a:graphicFrameLocks noGrp="1"/>
          </p:cNvGraphicFramePr>
          <p:nvPr/>
        </p:nvGraphicFramePr>
        <p:xfrm>
          <a:off x="0" y="0"/>
          <a:ext cx="8991600" cy="640080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نتكلَّم بها أيضاً، ليس بتعليم أقوال حكمة بشريَّة، بل بتعليم الرُّوح، مُقارنين الرُّوحيَّات بالرُّوحيَّات. </a:t>
                      </a:r>
                      <a:endParaRPr kumimoji="0" lang="en-US" sz="36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These things we also speak, not in words which man's wisdom teaches but which the Holy Spirit teaches, comparing spiritual things with spiritual.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nous en parlons, non avec des discours qu’enseigne la sagesse humaine, mais avec ceux qu’enseigne l’Esprit, en expliquant les réalités spirituelles à des hommes spirituels.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7611" name="Group 43"/>
          <p:cNvGraphicFramePr>
            <a:graphicFrameLocks noGrp="1"/>
          </p:cNvGraphicFramePr>
          <p:nvPr/>
        </p:nvGraphicFramePr>
        <p:xfrm>
          <a:off x="0" y="0"/>
          <a:ext cx="8991600" cy="661632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الإنسان النفساني لا يقبل ما لروح الله، لأنَّه عنده جهالةٌ، ولا يقدر أن يعرفه لأنَّه حُكِمَ فيه روحياً. وأمَّا الرُّوحانيُّ فيَحْكُمُ في كلِّ شىءٍ، وهو لا يُحْكَمُ فيه من أحدٍ.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the natural man does not receive the things of the Spirit of God, for they are foolishness to him; nor can he know them, because they are spiritually discerned. 15 But he who is spiritual judges all things, yet he himself is rightly judged by no one.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l’homme naturel ne reçoit pas les choses de l’Esprit de Dieu, car elles sont une folie pour lui, et il ne peut les connaître, parce que c’est spirituellement qu’on en juge.15  L’homme spirituel, au contraire, juge de tout, et il n’est lui–même jugé par personne.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8628" name="Group 36"/>
          <p:cNvGraphicFramePr>
            <a:graphicFrameLocks noGrp="1"/>
          </p:cNvGraphicFramePr>
          <p:nvPr/>
        </p:nvGraphicFramePr>
        <p:xfrm>
          <a:off x="0" y="152400"/>
          <a:ext cx="8991600" cy="647700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مَن عرفَ فكرَ الربِّ ومَن يمكنه أن يُعلِّمه؟ وأمَّا نحنُ فلنا فكرُ المسيحِ.</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who has known the mind of the Lord that he may instruct Him? But we have the mind of Christ.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 Qui a connu la pensée du Seigneur, Pour l’instruire ? Or nous, nous avons la pensée de Christ.</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184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31846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5396" name="Group 100"/>
          <p:cNvGraphicFramePr>
            <a:graphicFrameLocks noGrp="1"/>
          </p:cNvGraphicFramePr>
          <p:nvPr/>
        </p:nvGraphicFramePr>
        <p:xfrm>
          <a:off x="76200" y="0"/>
          <a:ext cx="8915400" cy="6381750"/>
        </p:xfrm>
        <a:graphic>
          <a:graphicData uri="http://schemas.openxmlformats.org/drawingml/2006/table">
            <a:tbl>
              <a:tblPr/>
              <a:tblGrid>
                <a:gridCol w="44958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بطرس الرسول الثانية( 1 : 1 ـ 9 )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 ببرِّ إلهنا والمُخلِّص يسوع المسيح.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52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Simon Peter, a bondservant and apostle of Jesus Christ, To those who have obtained like precious faith with us by the righteousness of our God and Savior Jesus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Simon Pierre, serviteur et apôtre de Jésus–Christ, à ceux qui ont reçu en partage une foi du même prix que la nôtre, par la justice de notre Dieu et Sauveur Jésus–Christ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397" name="Rectangle 101"/>
          <p:cNvSpPr>
            <a:spLocks noGrp="1" noChangeArrowheads="1"/>
          </p:cNvSpPr>
          <p:nvPr>
            <p:ph type="ctrTitle"/>
          </p:nvPr>
        </p:nvSpPr>
        <p:spPr/>
        <p:txBody>
          <a:bodyPr/>
          <a:lstStyle/>
          <a:p>
            <a:r>
              <a:rPr lang="en-US"/>
              <a:t>4c</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7408" name="Group 64"/>
          <p:cNvGraphicFramePr>
            <a:graphicFrameLocks noGrp="1"/>
          </p:cNvGraphicFramePr>
          <p:nvPr/>
        </p:nvGraphicFramePr>
        <p:xfrm>
          <a:off x="0" y="0"/>
          <a:ext cx="8991600" cy="6878448"/>
        </p:xfrm>
        <a:graphic>
          <a:graphicData uri="http://schemas.openxmlformats.org/drawingml/2006/table">
            <a:tbl>
              <a:tblPr/>
              <a:tblGrid>
                <a:gridCol w="41148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المسيح ربِّنا. 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4 by which have been given to us exceedingly great and precious promises,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soient multipliées par la connaissance de Dieu et de Jésus notre Seigneur ! 3  Sa divine puissance nous a donné tout ce qui contribue à la vie et à la piété, en nous faisant connaître celui qui nous a appelés par sa propre gloire et par sa vertu.4  Par elles les promesses les plus précieuses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9455" name="Group 63"/>
          <p:cNvGraphicFramePr>
            <a:graphicFrameLocks noGrp="1"/>
          </p:cNvGraphicFramePr>
          <p:nvPr/>
        </p:nvGraphicFramePr>
        <p:xfrm>
          <a:off x="0" y="0"/>
          <a:ext cx="8991600" cy="6829680"/>
        </p:xfrm>
        <a:graphic>
          <a:graphicData uri="http://schemas.openxmlformats.org/drawingml/2006/table">
            <a:tbl>
              <a:tblPr/>
              <a:tblGrid>
                <a:gridCol w="40386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وبواسطة هذه الأمجاد الجليلة، التي أُعطِيَت لنا للكرامة لكي تصيروا بها شُركاء الطَّبيعة الإلهيَّة، هاربين من شهوة الفساد التي في العالم. ولهذا عينه ـ وأنتم باذلون كلّ اجتهاد ـ قـدِّموا في إيمانكم فضيلة، وفي الفضيلة معرفة،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through these you may be partakers of the divine nature, having escaped the corruption that is in the world through lust. 5 But also for this very reason, giving all diligence, add to your faith virtue, to virtue knowledge,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les plus grandes nous ont été données, afin que par elles vous deveniez participants de la nature divine, en fuyant la corruption qui existe dans le monde par la convoitise ;5  à cause de cela même, faites tous vos efforts pour joindre à votre foi la vertu, à la vertu la connaissance,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6831" name="Group 47"/>
          <p:cNvGraphicFramePr>
            <a:graphicFrameLocks noGrp="1"/>
          </p:cNvGraphicFramePr>
          <p:nvPr/>
        </p:nvGraphicFramePr>
        <p:xfrm>
          <a:off x="0" y="152400"/>
          <a:ext cx="8991600" cy="60960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المعرفة تعفُّفـاً، وفي التَّعفُّف صبراً، وفي الصَّبر تقوى، وفي التَّقوى مودَّة أخويَّةً، وفي المودَّة الأخويَّة محبَّة.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to knowledge self-control, to self-control perseverance, to perseverance godliness,   7 to godliness brotherly kindness, and to brotherly kindness love.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à la connaissance la maîtrise de soi, à la maîtrise de soi la persévérance, à la persévérance la piété,7  à la piété la fraternité, à la fraternité l’amour.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0532" name="Group 20"/>
          <p:cNvGraphicFramePr>
            <a:graphicFrameLocks noGrp="1"/>
          </p:cNvGraphicFramePr>
          <p:nvPr/>
        </p:nvGraphicFramePr>
        <p:xfrm>
          <a:off x="228600" y="152400"/>
          <a:ext cx="8763000" cy="6096000"/>
        </p:xfrm>
        <a:graphic>
          <a:graphicData uri="http://schemas.openxmlformats.org/drawingml/2006/table">
            <a:tbl>
              <a:tblPr/>
              <a:tblGrid>
                <a:gridCol w="35052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effet, si ces choses existent en vous et s’y multiplient, elles ne vous laisseront pas sans activité ni sans fruit pour la connaissance de notre Seigneur Jésus–Christ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3225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3225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225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0498" name="Group 82"/>
          <p:cNvGraphicFramePr>
            <a:graphicFrameLocks noGrp="1"/>
          </p:cNvGraphicFramePr>
          <p:nvPr/>
        </p:nvGraphicFramePr>
        <p:xfrm>
          <a:off x="0" y="0"/>
          <a:ext cx="8991600" cy="6787896"/>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الأطهار( 14 : 8 ـ 22 )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يجلس في لِسترة رجلٌ عاجزُ الرِّجلين، مُقعدٌ من بطن أُمِّه، ولم يمشِ قطُّ. هذا كان يسمع بولس يتكلَّم، فشَخَصَ إليه، وإذ رأى أن له إيماناً ليُشفَى، </a:t>
                      </a:r>
                      <a:endParaRPr kumimoji="0" lang="ar-SA" sz="28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14:8-22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in Lystra a certain man without strength in his feet was sitting, a cripple from his mother's womb, who had never walked. 9 This man heard Paul speaking. Paul, observing him intently and seeing that he had faith to be healed,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14:8-22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 Lystre, se tenait assis un homme impotent des pieds, infirme de naissance, et qui n’avait jamais marché.9  Il écoutait parler Paul qui fixa les regards sur lui et qui, voyant qu’il avait la foi pour être sauvé,</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0499" name="Rectangle 83"/>
          <p:cNvSpPr>
            <a:spLocks noGrp="1" noChangeArrowheads="1"/>
          </p:cNvSpPr>
          <p:nvPr>
            <p:ph type="ctrTitle"/>
          </p:nvPr>
        </p:nvSpPr>
        <p:spPr/>
        <p:txBody>
          <a:bodyPr/>
          <a:lstStyle/>
          <a:p>
            <a:r>
              <a:rPr lang="en-US" dirty="0"/>
              <a:t>4a</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2522" name="Group 58"/>
          <p:cNvGraphicFramePr>
            <a:graphicFrameLocks noGrp="1"/>
          </p:cNvGraphicFramePr>
          <p:nvPr/>
        </p:nvGraphicFramePr>
        <p:xfrm>
          <a:off x="0" y="0"/>
          <a:ext cx="8991600" cy="64008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بصوتٍ عظيم: " قُمْ مُنتصِباً على رجليكَ ". فوثب وصار يمشى. فالجموع لمَّا رأوا ما فعله بولس، رفعوا صوتهم بلغةِ ليكأونيَّة قائلين: " إنَّ الآلهة تشبَّهوا بالبشر ونزلوا إلينا ". </a:t>
                      </a:r>
                      <a:endParaRPr kumimoji="0" lang="en-US" sz="28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said with a loud voice, Stand up straight on your feet! And he leaped and walked. 11 Now when the people saw what Paul had done, they raised their voices, saying in the Lycaonian language, The gods have come down to us in the likeness of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dit d’une voix forte : Lève–toi, droit sur tes pieds. Il se leva d’un bond et se mit à marcher.11  A la vue de ce que Paul avait fait, les foules élevèrent la voix et dirent en langue lycaonienne : Les dieux sous forme humaine sont descendus vers nous.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3545" name="Group 57"/>
          <p:cNvGraphicFramePr>
            <a:graphicFrameLocks noGrp="1"/>
          </p:cNvGraphicFramePr>
          <p:nvPr/>
        </p:nvGraphicFramePr>
        <p:xfrm>
          <a:off x="152400" y="0"/>
          <a:ext cx="8839200" cy="6248400"/>
        </p:xfrm>
        <a:graphic>
          <a:graphicData uri="http://schemas.openxmlformats.org/drawingml/2006/table">
            <a:tbl>
              <a:tblPr/>
              <a:tblGrid>
                <a:gridCol w="43434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فكانوا يَدعون برنابا " زَفسَ " وبولس " هَرمَسَ "، إذ كان هو المُتقدِّم في الكلام. فأتى كاهن زَفس الذي كان قُدَّام المدينة، بثيران وأكاليل عند الأبواب، وكان يريد أن يذبح مع الجموع.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Barnabas they called Zeus, and Paul, Hermes, because he was the chief speaker. 13 Then the priest of Zeus, whose temple was in front of their city, brought oxen and garlands to the gates, intending to sacrifice with the multitudes.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appelaient Barnabas : Zeus, et Paul : Hermès parce que c’était lui qui portait la parole.13  Le prêtre du Zeus qui est devant la ville, amena des taureaux et des guirlandes vers les portes et voulait, de même que les foules, offrir un sacrifice.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5584" name="Group 48"/>
          <p:cNvGraphicFramePr>
            <a:graphicFrameLocks noGrp="1"/>
          </p:cNvGraphicFramePr>
          <p:nvPr/>
        </p:nvGraphicFramePr>
        <p:xfrm>
          <a:off x="0" y="304800"/>
          <a:ext cx="8991600" cy="601980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الرَّسولان، برنابا وبولس، مزَّقا ثيابهما، وأسرعا إلى الجمع صارخين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when the apostles Barnabas and Paul heard this, they tore their clothes and ran in among the multitude, crying out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apôtres Barnabas et Paul l’apprirent, déchirèrent leurs vêtements et se précipitèrent au milieu de la foule, en criant aux hommes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5316" name="Group 36"/>
          <p:cNvGraphicFramePr>
            <a:graphicFrameLocks noGrp="1"/>
          </p:cNvGraphicFramePr>
          <p:nvPr/>
        </p:nvGraphicFramePr>
        <p:xfrm>
          <a:off x="0" y="0"/>
          <a:ext cx="8991600" cy="646392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وقائلين: " أيُّها الرِّجال، لماذا تصنعون هذا؟ نحن بشرٌ أيضاً نقبلُ الآلام مِثلكم، نُبشِّركم بأن تبتعدوا عن هذه الأباطيل وترجعوا إلى الإله الحيِّ الذي خلق السَّماء والأرض والبحر وكل ما فيها،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saying, Men, why are you doing these things? We also are men with the same nature as you, and preach to you that you should turn from these useless things to the living God, who made the heaven, the earth, the sea, and all things that are in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Pourquoi faites–vous cela ? Nous sommes, nous aussi, des hommes de même nature que vous, et nous vous annonçons, comme une bonne nouvelle, qu’il vous faut vous détourner de ces vanités et vous convertir au Dieu vivant qui a fait le ciel, la terre, la mer, et tout ce qui s’y trouve.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6263" name="Group 23"/>
          <p:cNvGraphicFramePr>
            <a:graphicFrameLocks noGrp="1"/>
          </p:cNvGraphicFramePr>
          <p:nvPr/>
        </p:nvGraphicFramePr>
        <p:xfrm>
          <a:off x="0" y="76200"/>
          <a:ext cx="8991600" cy="638772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في الأجيال الماضيَة ترك جميع الأُمَم يسلكون في طرقهم مع أنَّه لم يترك نفسه بلا شاهدٍ، وهو يفعل خيراتٍ يُعطِيكم من السَّماء أمطاراً وأزمنةً مثمرةً. ويُشبِع قلوبكم طعاماً وسروراً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who in bygone generations allowed all nations to walk in their own ways. 17 Nevertheless He did not leave Himself without witness, in that He did good, gave us rain from heaven and fruitful seasons, filling our hearts with food and gladness.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Dans les générations passées, il a laissé toutes les nations suivre leurs propres voies,17  quoiqu’il n’ait cessé de rendre témoignage de ce qu’il est par ses bienfaits, en vous donnant du ciel les pluies et les saisons fertiles, en vous comblant de nourriture et de bonheur dans le coeur.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7290" name="Group 26"/>
          <p:cNvGraphicFramePr>
            <a:graphicFrameLocks noGrp="1"/>
          </p:cNvGraphicFramePr>
          <p:nvPr/>
        </p:nvGraphicFramePr>
        <p:xfrm>
          <a:off x="0" y="0"/>
          <a:ext cx="8991600" cy="6463920"/>
        </p:xfrm>
        <a:graphic>
          <a:graphicData uri="http://schemas.openxmlformats.org/drawingml/2006/table">
            <a:tbl>
              <a:tblPr/>
              <a:tblGrid>
                <a:gridCol w="46482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قالا هذا كَفَّ الجموع بالجَهدِ عن أن يذبحوا لهما. ثُمَّ أتى يهودٌ من أنطاكية وإيقونية وأقنعوا الجموع، فرجموا بولس، وجرُّوه إلى خارج المدينة، ظانِّينَ أنَّه قد مات.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with these sayings they could scarcely restrain the multitudes from sacrificing to them. 19 Then Jews from Antioch and Iconium came there; and having persuaded the multitudes, they stoned Paul and dragged him out of the city, supposing him to be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 peine purent–ils, par ces paroles, empêcher les foules de leur offrir un sacrifice.19  Puis survinrent d’Antioche et d’Iconium des Juifs qui gagnèrent les foules, lapidèrent Paul et le traînèrent hors de la ville, pensant qu’il était mort.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8311" name="Group 23"/>
          <p:cNvGraphicFramePr>
            <a:graphicFrameLocks noGrp="1"/>
          </p:cNvGraphicFramePr>
          <p:nvPr/>
        </p:nvGraphicFramePr>
        <p:xfrm>
          <a:off x="0" y="76200"/>
          <a:ext cx="8991600" cy="6427344"/>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إذ أحاط به التَّلاميذ، قام ودخل المدينة. وفي الغد خرج مع برنابا إلى دَربَة. فبشَّرا في تلك المدينة وتلمذا كثيرين. ورجعا إلى لِسترة وإيقونية وأنطاكية،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However, when the disciples gathered around him, he rose up and went into the city. And the next day he departed with Barnabas to Derbe. 21 And when they had preached the gospel to that city and made many disciples, they returned to Lystra, Iconium, and Antioch,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Mais les disciples l’entourèrent ; il se leva et rentra dans la ville. Le lendemain, il partit pour Derbe avec Barnabas.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Après avoir évangélisé cette ville et fait un assez grand nombre de disciples, ils retournèrent à Lystre, à Iconium et à Antioche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9332" name="Group 20"/>
          <p:cNvGraphicFramePr>
            <a:graphicFrameLocks noGrp="1"/>
          </p:cNvGraphicFramePr>
          <p:nvPr/>
        </p:nvGraphicFramePr>
        <p:xfrm>
          <a:off x="0" y="76200"/>
          <a:ext cx="8991600" cy="624840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يثبِّتان أنفس التَّلاميذ ويعِظانِهِم أنْ يثبُتوا في الإيمان، وأنَّه بضيقاتٍ كثيرةٍ ينبغي أن ندخل ملكوت الله.</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strengthening the souls of the disciples, exhorting them to continue in the faith, and saying, We must through many tribulations enter the kingdom of God.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ils affermissaient l’âme des disciples, les exhortaient à demeurer dans la foi, et disaient : C’est par beaucoup de tribulations qu’il nous faut entrer dans le royaume de Dieu.</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9363" name="Group 35"/>
          <p:cNvGraphicFramePr>
            <a:graphicFrameLocks noGrp="1"/>
          </p:cNvGraphicFramePr>
          <p:nvPr/>
        </p:nvGraphicFramePr>
        <p:xfrm>
          <a:off x="0" y="0"/>
          <a:ext cx="8991600" cy="632460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a:t>
                      </a:r>
                      <a:r>
                        <a:rPr kumimoji="0" lang="ar-SA" sz="3200" b="0" i="0" u="sng" strike="noStrike" cap="none" normalizeH="0" baseline="0" dirty="0">
                          <a:ln>
                            <a:noFill/>
                          </a:ln>
                          <a:solidFill>
                            <a:srgbClr val="FF9900"/>
                          </a:solidFill>
                          <a:effectLst/>
                          <a:latin typeface="Arial" charset="0"/>
                          <a:cs typeface="Arial" charset="0"/>
                        </a:rPr>
                        <a:t> ( 12 : 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أُسبِّح الربَّ الذي أحسنَ إليَّ. وأُرتِّل لاِسم الربِّ العالي. أمَّا أنا فعلى رَحمَتِكَ توكَّلتُ. يَبتهِجُ قلبي بخلاصِكَ.</a:t>
                      </a:r>
                      <a:r>
                        <a:rPr kumimoji="0" lang="ar-SA" sz="2800" b="1" i="0" u="none" strike="noStrike" cap="none" normalizeH="0" baseline="0" dirty="0">
                          <a:ln>
                            <a:noFill/>
                          </a:ln>
                          <a:solidFill>
                            <a:schemeClr val="tx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tx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00"/>
                          </a:solidFill>
                          <a:effectLst/>
                          <a:latin typeface="Arial" charset="0"/>
                          <a:cs typeface="Arial" charset="0"/>
                        </a:rPr>
                        <a:t>Psalms 13:6,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I will sing to the Lord, Because He has dealt bountifully with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But I have trusted in Your mercy; My heart shall rejoice in Your salvation.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  Alleluia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00"/>
                          </a:solidFill>
                          <a:effectLst/>
                          <a:latin typeface="Arial" charset="0"/>
                          <a:cs typeface="Arial" charset="0"/>
                        </a:rPr>
                        <a:t>Psalms 13:6,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Je chanterai à l’Éternel, car il m’a fait du bien.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Je l’ai vaincu ! Et que mes adversaires ne soient pas dans l’allégresse, si je chancelle.????????</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9364" name="Rectangle 36"/>
          <p:cNvSpPr>
            <a:spLocks noGrp="1" noChangeArrowheads="1"/>
          </p:cNvSpPr>
          <p:nvPr>
            <p:ph type="ctrTitle"/>
          </p:nvPr>
        </p:nvSpPr>
        <p:spPr/>
        <p:txBody>
          <a:bodyPr/>
          <a:lstStyle/>
          <a:p>
            <a:r>
              <a:rPr lang="en-US" sz="1000" dirty="0"/>
              <a:t>4pg</a:t>
            </a:r>
          </a:p>
        </p:txBody>
      </p:sp>
      <p:sp>
        <p:nvSpPr>
          <p:cNvPr id="4" name="Text Box 29">
            <a:hlinkClick r:id="" action="ppaction://macro?name=LetThemExaltHimForBishop"/>
          </p:cNvPr>
          <p:cNvSpPr txBox="1">
            <a:spLocks noChangeArrowheads="1"/>
          </p:cNvSpPr>
          <p:nvPr/>
        </p:nvSpPr>
        <p:spPr bwMode="auto">
          <a:xfrm>
            <a:off x="7162800" y="57912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7666" name="Group 82"/>
          <p:cNvGraphicFramePr>
            <a:graphicFrameLocks noGrp="1"/>
          </p:cNvGraphicFramePr>
          <p:nvPr/>
        </p:nvGraphicFramePr>
        <p:xfrm>
          <a:off x="0" y="-76200"/>
          <a:ext cx="9144000" cy="701256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 لوقا  ( 5: 17 ـ 26 )</a:t>
                      </a:r>
                      <a:r>
                        <a:rPr kumimoji="0" lang="ar-SA" sz="3200" b="0" i="0" u="sng" strike="noStrike" cap="none" normalizeH="0" baseline="0">
                          <a:ln>
                            <a:noFill/>
                          </a:ln>
                          <a:solidFill>
                            <a:schemeClr val="bg1"/>
                          </a:solidFill>
                          <a:effectLst/>
                          <a:latin typeface="Arial" charset="0"/>
                          <a:cs typeface="Arial" charset="0"/>
                        </a:rPr>
                        <a:t> </a:t>
                      </a:r>
                      <a:endParaRPr kumimoji="0" lang="en-US"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وفي أحد الأيَّام كان يُعلِّم، وكان الفرِّيسيُّون ومُعلِّمو النَّاموس جالسينَ وهم قد أتوا من كلِّ الجليل واليهوديَّة وأورشليم. وكانت قوَّة الربِّ لشفائهم.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5:17-26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it happened on a certain day, as He was teaching, that there were Pharisees and teachers of the law sitting by, who had come out of every town of Galilee, Judea, and Jerusalem. And the power of the Lord was present to heal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5:17-26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Un jour Jésus enseignait. Des </a:t>
                      </a:r>
                      <a:r>
                        <a:rPr kumimoji="0" lang="fr-FR" sz="2700" b="0" i="0" u="none" strike="noStrike" cap="none" normalizeH="0" baseline="0">
                          <a:ln>
                            <a:noFill/>
                          </a:ln>
                          <a:solidFill>
                            <a:schemeClr val="bg1"/>
                          </a:solidFill>
                          <a:effectLst/>
                          <a:latin typeface="Arial" charset="0"/>
                          <a:cs typeface="Arial" charset="0"/>
                        </a:rPr>
                        <a:t>Pharisiens et</a:t>
                      </a:r>
                      <a:r>
                        <a:rPr kumimoji="0" lang="fr-FR" sz="2800" b="0" i="0" u="none" strike="noStrike" cap="none" normalizeH="0" baseline="0">
                          <a:ln>
                            <a:noFill/>
                          </a:ln>
                          <a:solidFill>
                            <a:schemeClr val="bg1"/>
                          </a:solidFill>
                          <a:effectLst/>
                          <a:latin typeface="Arial" charset="0"/>
                          <a:cs typeface="Arial" charset="0"/>
                        </a:rPr>
                        <a:t> des docteurs de la loi étaient assis ; ils étaient venus de tous les villages de Galilée, de Judée et de Jérusalem ;et la </a:t>
                      </a:r>
                      <a:r>
                        <a:rPr kumimoji="0" lang="fr-FR" sz="2700" b="0" i="0" u="none" strike="noStrike" cap="none" normalizeH="0" baseline="0">
                          <a:ln>
                            <a:noFill/>
                          </a:ln>
                          <a:solidFill>
                            <a:schemeClr val="bg1"/>
                          </a:solidFill>
                          <a:effectLst/>
                          <a:latin typeface="Arial" charset="0"/>
                          <a:cs typeface="Arial" charset="0"/>
                        </a:rPr>
                        <a:t>puissance </a:t>
                      </a:r>
                      <a:r>
                        <a:rPr kumimoji="0" lang="fr-FR" sz="2800" b="0" i="0" u="none" strike="noStrike" cap="none" normalizeH="0" baseline="0">
                          <a:ln>
                            <a:noFill/>
                          </a:ln>
                          <a:solidFill>
                            <a:schemeClr val="bg1"/>
                          </a:solidFill>
                          <a:effectLst/>
                          <a:latin typeface="Arial" charset="0"/>
                          <a:cs typeface="Arial" charset="0"/>
                        </a:rPr>
                        <a:t>du Seigneur </a:t>
                      </a:r>
                      <a:r>
                        <a:rPr kumimoji="0" lang="fr-FR" sz="2700" b="0" i="0" u="none" strike="noStrike" cap="none" normalizeH="0" baseline="0">
                          <a:ln>
                            <a:noFill/>
                          </a:ln>
                          <a:solidFill>
                            <a:schemeClr val="bg1"/>
                          </a:solidFill>
                          <a:effectLst/>
                          <a:latin typeface="Arial" charset="0"/>
                          <a:cs typeface="Arial" charset="0"/>
                        </a:rPr>
                        <a:t>se manifestait</a:t>
                      </a:r>
                      <a:r>
                        <a:rPr kumimoji="0" lang="fr-FR" sz="2800" b="0" i="0" u="none" strike="noStrike" cap="none" normalizeH="0" baseline="0">
                          <a:ln>
                            <a:noFill/>
                          </a:ln>
                          <a:solidFill>
                            <a:schemeClr val="bg1"/>
                          </a:solidFill>
                          <a:effectLst/>
                          <a:latin typeface="Arial" charset="0"/>
                          <a:cs typeface="Arial" charset="0"/>
                        </a:rPr>
                        <a:t> par des guérisons.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7667" name="Rectangle 83"/>
          <p:cNvSpPr>
            <a:spLocks noGrp="1" noChangeArrowheads="1"/>
          </p:cNvSpPr>
          <p:nvPr>
            <p:ph type="ctrTitle"/>
          </p:nvPr>
        </p:nvSpPr>
        <p:spPr/>
        <p:txBody>
          <a:bodyPr/>
          <a:lstStyle/>
          <a:p>
            <a:r>
              <a:rPr lang="en-US" dirty="0"/>
              <a:t>4g</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8681" name="Group 73"/>
          <p:cNvGraphicFramePr>
            <a:graphicFrameLocks noGrp="1"/>
          </p:cNvGraphicFramePr>
          <p:nvPr/>
        </p:nvGraphicFramePr>
        <p:xfrm>
          <a:off x="152400" y="0"/>
          <a:ext cx="8991600" cy="6052440"/>
        </p:xfrm>
        <a:graphic>
          <a:graphicData uri="http://schemas.openxmlformats.org/drawingml/2006/table">
            <a:tbl>
              <a:tblPr/>
              <a:tblGrid>
                <a:gridCol w="46482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برجال قد أحضروا إليه رجلاً مفلوجاً على سرير، وكانوا يُحاولون أن يُدخِلوه ويَضعوه أمامه. ولمَّا لم يَجدوا كيف يُقدِّمونه إليه لسبب الجمع، صعدوا على السَّطح.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behold, men brought on a bed a man who was paralyzed, whom they sought to bring in and lay before Him. 19 And when they could not find how they might bring him in, because of the crowd, they went up on the housetop</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voici que des gens, portant sur un lit un homme qui était paralysé, cherchaient à le faire entrer et à le placer devant lui.19  Comme ils ne savaient par où l’introduire, à cause de la foule, ils montèrent sur le toit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7695" name="Group 15"/>
          <p:cNvGraphicFramePr>
            <a:graphicFrameLocks noGrp="1"/>
          </p:cNvGraphicFramePr>
          <p:nvPr/>
        </p:nvGraphicFramePr>
        <p:xfrm>
          <a:off x="152400" y="0"/>
          <a:ext cx="8991600" cy="579120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ودلُّوه مع السرير من على السقف في الوسط قُدَّام يسوع . فلمَّا رأى إيمانهم قال للمفلوج: " أيُّها الإنسان مغفورةٌ لكَ خطاياك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let him down with his bed through the tiling into the midst before Jesus. 20 When He saw their faith, He said to him, Man, your sins are forgiven you.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 descendirent par une ouverture avec son lit, au milieu (de l’assemblée), devant Jésus. 20  Voyant leur foi, Jésus dit à cet homme : Tes péchés te sont pardonnés.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1707" name="Group 43"/>
          <p:cNvGraphicFramePr>
            <a:graphicFrameLocks noGrp="1"/>
          </p:cNvGraphicFramePr>
          <p:nvPr/>
        </p:nvGraphicFramePr>
        <p:xfrm>
          <a:off x="152400" y="0"/>
          <a:ext cx="8991600" cy="6766560"/>
        </p:xfrm>
        <a:graphic>
          <a:graphicData uri="http://schemas.openxmlformats.org/drawingml/2006/table">
            <a:tbl>
              <a:tblPr/>
              <a:tblGrid>
                <a:gridCol w="40386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فابتدأ الكتبة والفرِّيسيُّون يُفكِّرون قائلين: " مَن هذا الذي يتكلَّم بهذه التجاديف؟ مَن يقدر أن يغفرَ الخطايا إلاَّ الله الواحد وحده؟ " فعلِّم يسوع بأفكارهم، وأجاب وقال لهم: " لماذا تُفكِّرونَ في قلوبكم؟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the scribes and the Pharisees began to reason, saying, Who is this who speaks blasphemies? Who can forgive sins but God alone? 22 But when Jesus perceived their thoughts, He answered and said to them, Why are you reasoning in your hearts? </a:t>
                      </a:r>
                    </a:p>
                  </a:txBody>
                  <a:tcPr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Les scribes et les Pharisiens se mirent à raisonner et à dire : Qui est celui–ci qui profère des blasphèmes ? Qui peut pardonner les péchés, si ce n’est Dieu seul ?22  Jésus connut leurs raisonnements, prit la parole et leur dit : Pourquoi faites–vous de tels raisonnements dans vos coeurs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3785" name="Group 57"/>
          <p:cNvGraphicFramePr>
            <a:graphicFrameLocks noGrp="1"/>
          </p:cNvGraphicFramePr>
          <p:nvPr/>
        </p:nvGraphicFramePr>
        <p:xfrm>
          <a:off x="76200" y="76200"/>
          <a:ext cx="8915400" cy="6768720"/>
        </p:xfrm>
        <a:graphic>
          <a:graphicData uri="http://schemas.openxmlformats.org/drawingml/2006/table">
            <a:tbl>
              <a:tblPr/>
              <a:tblGrid>
                <a:gridCol w="41910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أيُّما أيسر: أن يُقال مغفورةٌ لكَ خطاياك، أم أن يُقال قُمْ وامشِ؟ ولكن لكي تعلموا أن لاِبن البشر سلطاناً على الأرض أنْ يغفر الخطايا "، قال للمفلوج: " لك أقول قُمْ واحمل سريرك واذهب إلى بيتك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Which is easier, to say, `Your sins are forgiven you,' or to say, `Rise up and walk'? 24 But that you may know that the Son of Man has power on earth to forgive sins--He said to the man who was paralyzed, I say to you, arise, take up your bed, and go to your house.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Qu’est–ce qui est plus facile de dire : Tes péchés te sont pardonnés, ou de dire : Lève–toi et marche ? 24  Or, afin que vous sachiez que le Fils de l’homme a sur la terre le pouvoir de pardonner les péchés : Je te l’ordonne, dit–il au paralysé, lève–toi, prends ton lit et va dans ta maison.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2726" name="Group 38"/>
          <p:cNvGraphicFramePr>
            <a:graphicFrameLocks noGrp="1"/>
          </p:cNvGraphicFramePr>
          <p:nvPr/>
        </p:nvGraphicFramePr>
        <p:xfrm>
          <a:off x="76200" y="152400"/>
          <a:ext cx="8915400" cy="6278880"/>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فللوقت قام أمامهم، وحمل ما كان راقداً عليه، ومضى إلى بيته وهو يُمجِّد الله. فأخذت الجميع حيرةٌ ومجَّدوا الله. وامتلأُوا خوفاً قائلين: " إنَّنا قد رأينا اليومَ عجائبَ !</a:t>
                      </a:r>
                      <a:r>
                        <a:rPr kumimoji="0" lang="ar-SA" sz="2800" b="0" i="0" u="none" strike="noStrike" cap="none" normalizeH="0" baseline="0">
                          <a:ln>
                            <a:noFill/>
                          </a:ln>
                          <a:solidFill>
                            <a:schemeClr val="bg1"/>
                          </a:solidFill>
                          <a:effectLst/>
                          <a:latin typeface="Arial" charset="0"/>
                          <a:cs typeface="Arial" charset="0"/>
                        </a:rPr>
                        <a:t> ".</a:t>
                      </a:r>
                      <a:r>
                        <a:rPr kumimoji="0" lang="en-US" sz="24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Immediately he rose up before them, took up what he had been lying on, and departed to his own house, glorifying God. 26 And they were all amazed, and they glorified God and were filled with fear, saying, We have seen strange things today!.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a:t>
                      </a:r>
                      <a:r>
                        <a:rPr kumimoji="0" lang="en-US" sz="1800" b="1" i="0" u="none" strike="noStrike" cap="none" normalizeH="0" baseline="0">
                          <a:ln>
                            <a:noFill/>
                          </a:ln>
                          <a:solidFill>
                            <a:srgbClr val="FF9900"/>
                          </a:solidFill>
                          <a:effectLst/>
                          <a:latin typeface="Arial" charset="0"/>
                          <a:cs typeface="Arial" charset="0"/>
                        </a:rPr>
                        <a:t>fore</a:t>
                      </a:r>
                      <a:r>
                        <a:rPr kumimoji="0" lang="en-US" sz="2000" b="1" i="0" u="none" strike="noStrike" cap="none" normalizeH="0" baseline="0">
                          <a:ln>
                            <a:noFill/>
                          </a:ln>
                          <a:solidFill>
                            <a:srgbClr val="FF9900"/>
                          </a:solidFill>
                          <a:effectLst/>
                          <a:latin typeface="Arial" charset="0"/>
                          <a:cs typeface="Arial" charset="0"/>
                        </a:rPr>
                        <a:t>v</a:t>
                      </a:r>
                      <a:r>
                        <a:rPr kumimoji="0" lang="en-US" sz="1800" b="1" i="0" u="none" strike="noStrike" cap="none" normalizeH="0" baseline="0">
                          <a:ln>
                            <a:noFill/>
                          </a:ln>
                          <a:solidFill>
                            <a:srgbClr val="FF9900"/>
                          </a:solidFill>
                          <a:effectLst/>
                          <a:latin typeface="Arial" charset="0"/>
                          <a:cs typeface="Arial" charset="0"/>
                        </a:rPr>
                        <a:t>er</a:t>
                      </a:r>
                      <a:r>
                        <a:rPr kumimoji="0" lang="en-US" sz="2000" b="1" i="0" u="none" strike="noStrike" cap="none" normalizeH="0" baseline="0">
                          <a:ln>
                            <a:noFill/>
                          </a:ln>
                          <a:solidFill>
                            <a:srgbClr val="FF9900"/>
                          </a:solidFill>
                          <a:effectLst/>
                          <a:latin typeface="Arial" charset="0"/>
                          <a:cs typeface="Arial" charset="0"/>
                        </a:rPr>
                        <a:t>.)</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à l’instant, il se leva en leur présence, prit (le lit) sur lequel il était couché et s’en alla dans sa maison en glorifiant Dieu.26  Tous étaient dans l’étonnement et glorifiaient Dieu ; remplis de crainte ils disaient : Nous avons vu aujourd'hui des choses étranges.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890" name="Group 10"/>
          <p:cNvGraphicFramePr>
            <a:graphicFrameLocks noGrp="1"/>
          </p:cNvGraphicFramePr>
          <p:nvPr/>
        </p:nvGraphicFramePr>
        <p:xfrm>
          <a:off x="539750" y="10525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Sunday of The Month of Pashans</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ال</a:t>
                      </a:r>
                      <a:r>
                        <a:rPr kumimoji="0" lang="ar-EG" sz="4000" b="1" i="0" u="none" strike="noStrike" cap="none" normalizeH="0" baseline="0">
                          <a:ln>
                            <a:noFill/>
                          </a:ln>
                          <a:solidFill>
                            <a:srgbClr val="FF9900"/>
                          </a:solidFill>
                          <a:effectLst/>
                          <a:latin typeface="Arial" charset="0"/>
                          <a:cs typeface="Arial" charset="0"/>
                        </a:rPr>
                        <a:t>خامس</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باشنس</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dimanche du mois</a:t>
                      </a:r>
                      <a:r>
                        <a:rPr kumimoji="0" lang="en-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Pashans</a:t>
                      </a:r>
                      <a:endParaRPr kumimoji="0" lang="en-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rtl="1"/>
            <a:r>
              <a:rPr lang="fr-CA" sz="4400" u="sng">
                <a:solidFill>
                  <a:srgbClr val="FF9933"/>
                </a:solidFill>
              </a:rPr>
              <a:t>Psaume et Évangile du soir</a:t>
            </a:r>
          </a:p>
        </p:txBody>
      </p:sp>
      <p:pic>
        <p:nvPicPr>
          <p:cNvPr id="37990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930" name="Group 2"/>
          <p:cNvGraphicFramePr>
            <a:graphicFrameLocks noGrp="1"/>
          </p:cNvGraphicFramePr>
          <p:nvPr/>
        </p:nvGraphicFramePr>
        <p:xfrm>
          <a:off x="34925" y="44450"/>
          <a:ext cx="9032875" cy="6453888"/>
        </p:xfrm>
        <a:graphic>
          <a:graphicData uri="http://schemas.openxmlformats.org/drawingml/2006/table">
            <a:tbl>
              <a:tblPr/>
              <a:tblGrid>
                <a:gridCol w="4392613">
                  <a:extLst>
                    <a:ext uri="{9D8B030D-6E8A-4147-A177-3AD203B41FA5}">
                      <a16:colId xmlns:a16="http://schemas.microsoft.com/office/drawing/2014/main" val="20000"/>
                    </a:ext>
                  </a:extLst>
                </a:gridCol>
                <a:gridCol w="4640262">
                  <a:extLst>
                    <a:ext uri="{9D8B030D-6E8A-4147-A177-3AD203B41FA5}">
                      <a16:colId xmlns:a16="http://schemas.microsoft.com/office/drawing/2014/main" val="20001"/>
                    </a:ext>
                  </a:extLst>
                </a:gridCol>
              </a:tblGrid>
              <a:tr h="17081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 مزمور عشية</a:t>
                      </a:r>
                      <a:r>
                        <a:rPr kumimoji="0" lang="ar-SA" sz="3600" b="0" i="0" u="sng" strike="noStrike" cap="none" normalizeH="0" baseline="0" dirty="0">
                          <a:ln>
                            <a:noFill/>
                          </a:ln>
                          <a:solidFill>
                            <a:srgbClr val="FF9900"/>
                          </a:solidFill>
                          <a:effectLst/>
                          <a:latin typeface="Arial" charset="0"/>
                          <a:cs typeface="Arial" charset="0"/>
                        </a:rPr>
                        <a:t> ( 92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الأنهارُ ياربُّ، رَفَعَت الأنهارُ صوتها، ترفعُ الأنهارُ صوتها مِن صوتِ مياهٍ كثيرةٍ.</a:t>
                      </a:r>
                      <a:r>
                        <a:rPr kumimoji="0" lang="en-US"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floods have lifted up, O Lord, The floods have lifted up their voice; The floods lift up their waves.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on high is mightier Than the noise of many waters.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fleuves élèvent, ô Éternel ! Les fleuves élèvent leur voix, Les fleuves élèvent leur grondement.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Plus que la voix des grandes eaux, Des magnifiques vagues de la mer, </a:t>
                      </a: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940" name="Rectangle 12"/>
          <p:cNvSpPr>
            <a:spLocks noGrp="1" noChangeArrowheads="1"/>
          </p:cNvSpPr>
          <p:nvPr>
            <p:ph type="ctrTitle"/>
          </p:nvPr>
        </p:nvSpPr>
        <p:spPr/>
        <p:txBody>
          <a:bodyPr/>
          <a:lstStyle/>
          <a:p>
            <a:r>
              <a:rPr lang="en-US" dirty="0"/>
              <a:t>5pv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954" name="Group 2"/>
          <p:cNvGraphicFramePr>
            <a:graphicFrameLocks noGrp="1"/>
          </p:cNvGraphicFramePr>
          <p:nvPr/>
        </p:nvGraphicFramePr>
        <p:xfrm>
          <a:off x="76200" y="0"/>
          <a:ext cx="9032875" cy="6716713"/>
        </p:xfrm>
        <a:graphic>
          <a:graphicData uri="http://schemas.openxmlformats.org/drawingml/2006/table">
            <a:tbl>
              <a:tblPr/>
              <a:tblGrid>
                <a:gridCol w="44958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812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متى (21 ـ 15 : 14 )</a:t>
                      </a:r>
                      <a:endParaRPr kumimoji="0" lang="en-US" sz="3200" b="0" i="0" u="sng" strike="noStrike" cap="none" normalizeH="0" baseline="0">
                        <a:ln>
                          <a:noFill/>
                        </a:ln>
                        <a:solidFill>
                          <a:schemeClr val="bg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المساء جاءَ إليه تلاميذُه قائلين: " إن الموضع قفرٌ والوقت قد عبر. اِصرِف الجمع لكي يذهبوا إلى القُرى ويبتاعوا لهُم طعاماً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5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When it was evening, His disciples came to Him, saying, This is a deserted place, and the hour is already late. Send the multitudes away, that they may go into the villages and buy themselves food.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soir venu, les disciples s’approchèrent de lui et dirent : Ce lieu est désert, et l’heure est déjà passée ; renvoie les foules afin qu’elles aillent dans les villages s’acheter des vivres.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1965" name="Rectangle 13"/>
          <p:cNvSpPr>
            <a:spLocks noGrp="1" noChangeArrowheads="1"/>
          </p:cNvSpPr>
          <p:nvPr>
            <p:ph type="ctrTitle"/>
          </p:nvPr>
        </p:nvSpPr>
        <p:spPr/>
        <p:txBody>
          <a:bodyPr/>
          <a:lstStyle/>
          <a:p>
            <a:r>
              <a:rPr lang="en-US" dirty="0"/>
              <a:t>5v</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78" name="Group 2"/>
          <p:cNvGraphicFramePr>
            <a:graphicFrameLocks noGrp="1"/>
          </p:cNvGraphicFramePr>
          <p:nvPr/>
        </p:nvGraphicFramePr>
        <p:xfrm>
          <a:off x="76200" y="44450"/>
          <a:ext cx="8915400" cy="5916233"/>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أمَّا هو فقال لهُم: " لا حاجةَ لهُم أن يمضوا. أعطوهُم أنتُم ليأكُلوا ". أمَّا هُم فقالوا له: " ليس عندنا ها هنا إلاَّ خمسةُ أرغفةٍ وسمكتان ". فقال لهم: " ائتوني بها إلى هُنا ".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Jesus said to them, They do not need to go away. You give them something to eat. 17 And they said to Him, We have here only five loaves and two fish. 18 He said, Bring them here to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Jésus leur répondit : Elles n’ont pas besoin de s’en aller : donnez–leur vous–mêmes à manger.17  Mais ils lui dirent : Nous n’avons ici que cinq pains et deux poissons.18  Et il dit : Apportez–les–moi ici.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002" name="Group 2"/>
          <p:cNvGraphicFramePr>
            <a:graphicFrameLocks noGrp="1"/>
          </p:cNvGraphicFramePr>
          <p:nvPr/>
        </p:nvGraphicFramePr>
        <p:xfrm>
          <a:off x="34925" y="44450"/>
          <a:ext cx="9032875" cy="6429504"/>
        </p:xfrm>
        <a:graphic>
          <a:graphicData uri="http://schemas.openxmlformats.org/drawingml/2006/table">
            <a:tbl>
              <a:tblPr/>
              <a:tblGrid>
                <a:gridCol w="4460875">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557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 الجموع أن يتَّكئوا على العُشب. ثمَّ أخذ الخمسةَ أرغفة والسَّمكتين، ورفع نظره نحو السَّماء وباركها وكسَّرها وأعطى الأرغفة للتَّلاميذ، والتَّلاميذ أعطوا الجموع.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commanded the multitudes to sit down on the grass. And He took the five loaves and the two fish, and looking up to heaven, He blessed and broke and gave the loaves to the disciples; and the disciples gave to the multitudes.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ordonna à la foule de s’asseoir sur l’herbe, prit les cinq pains et les deux poissons, leva les yeux vers le ciel et dit la bénédiction. Puis il rompit les pains et les donna aux disciples, et les disciples (les distribuèrent)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044" name="Group 20"/>
          <p:cNvGraphicFramePr>
            <a:graphicFrameLocks noGrp="1"/>
          </p:cNvGraphicFramePr>
          <p:nvPr/>
        </p:nvGraphicFramePr>
        <p:xfrm>
          <a:off x="34925" y="152400"/>
          <a:ext cx="9032875" cy="5896992"/>
        </p:xfrm>
        <a:graphic>
          <a:graphicData uri="http://schemas.openxmlformats.org/drawingml/2006/table">
            <a:tbl>
              <a:tblPr/>
              <a:tblGrid>
                <a:gridCol w="4465638">
                  <a:extLst>
                    <a:ext uri="{9D8B030D-6E8A-4147-A177-3AD203B41FA5}">
                      <a16:colId xmlns:a16="http://schemas.microsoft.com/office/drawing/2014/main" val="20000"/>
                    </a:ext>
                  </a:extLst>
                </a:gridCol>
                <a:gridCol w="4567237">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فأكلت الجموع وشبعوا. ثمَّ رفعوا ما فضل مِن الكِسر: اثنتَيْ عشرةَ قُفَّةً مملوءةً. والآكلون كانوا خمسةِ آلاف رجُل، ما عدا الأولاد والنِّساء. </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والمجد للـه دائماً )</a:t>
                      </a:r>
                      <a:r>
                        <a:rPr kumimoji="0" lang="en-US" sz="2800" b="0" i="0" u="none" strike="noStrike" cap="none" normalizeH="0" baseline="0">
                          <a:ln>
                            <a:noFill/>
                          </a:ln>
                          <a:solidFill>
                            <a:srgbClr val="FF9900"/>
                          </a:solidFill>
                          <a:effectLst/>
                          <a:latin typeface="Arial" charset="0"/>
                          <a:cs typeface="Arial" charset="0"/>
                        </a:rPr>
                        <a:t>)</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4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they all ate and were filled, and they took up twelve baskets full of the fragments that remained. 21 Now those who had eaten were about five thousand men, besides women and children.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Tous mangèrent et furent rassasiés, et l’on emporta douze paniers pleins des morceaux qui restaient. 21 Ceux qui avaient mangé étaient environ cinq mille hommes, sans les femmes et les enfants.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rtl="1"/>
            <a:r>
              <a:rPr lang="fr-CA" sz="4400" u="sng">
                <a:solidFill>
                  <a:srgbClr val="FF9933"/>
                </a:solidFill>
              </a:rPr>
              <a:t>Psaume et Évangile du Matin</a:t>
            </a:r>
          </a:p>
        </p:txBody>
      </p:sp>
      <p:pic>
        <p:nvPicPr>
          <p:cNvPr id="3860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074" name="Group 2"/>
          <p:cNvGraphicFramePr>
            <a:graphicFrameLocks noGrp="1"/>
          </p:cNvGraphicFramePr>
          <p:nvPr/>
        </p:nvGraphicFramePr>
        <p:xfrm>
          <a:off x="0" y="44450"/>
          <a:ext cx="9144000" cy="6699314"/>
        </p:xfrm>
        <a:graphic>
          <a:graphicData uri="http://schemas.openxmlformats.org/drawingml/2006/table">
            <a:tbl>
              <a:tblPr/>
              <a:tblGrid>
                <a:gridCol w="5003800">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( 96 : 11 )</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للصِّدِّقينَ، وفرحٌ للمُستقيمينَ بقلبهِم. افرحوا أيُّها الصِّدِّيقونَ بالربِّ، واعترفوا لذِكر قُدسِهِ</a:t>
                      </a:r>
                      <a:r>
                        <a:rPr kumimoji="0" lang="ar-SA" sz="2800" b="1" i="0" u="none" strike="noStrike" cap="none" normalizeH="0" baseline="0" dirty="0">
                          <a:ln>
                            <a:noFill/>
                          </a:ln>
                          <a:solidFill>
                            <a:schemeClr val="bg1"/>
                          </a:solidFill>
                          <a:effectLst/>
                          <a:latin typeface="Arial" charset="0"/>
                          <a:cs typeface="Arial" charset="0"/>
                        </a:rPr>
                        <a:t>.</a:t>
                      </a:r>
                      <a:r>
                        <a:rPr kumimoji="0" lang="ar-SA"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6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 </a:t>
                      </a:r>
                      <a:r>
                        <a:rPr kumimoji="0" lang="en-US" sz="3600" b="0" i="0" u="sng" strike="noStrike" cap="none" normalizeH="0" baseline="0" dirty="0">
                          <a:ln>
                            <a:noFill/>
                          </a:ln>
                          <a:solidFill>
                            <a:srgbClr val="FF9900"/>
                          </a:solidFill>
                          <a:effectLst/>
                          <a:latin typeface="Arial" charset="0"/>
                          <a:cs typeface="Arial"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7084" name="Rectangle 12"/>
          <p:cNvSpPr>
            <a:spLocks noGrp="1" noChangeArrowheads="1"/>
          </p:cNvSpPr>
          <p:nvPr>
            <p:ph type="ctrTitle"/>
          </p:nvPr>
        </p:nvSpPr>
        <p:spPr/>
        <p:txBody>
          <a:bodyPr/>
          <a:lstStyle/>
          <a:p>
            <a:r>
              <a:rPr lang="en-US" dirty="0"/>
              <a:t>5pm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098" name="Group 2"/>
          <p:cNvGraphicFramePr>
            <a:graphicFrameLocks noGrp="1"/>
          </p:cNvGraphicFramePr>
          <p:nvPr/>
        </p:nvGraphicFramePr>
        <p:xfrm>
          <a:off x="0" y="0"/>
          <a:ext cx="9144000" cy="6740400"/>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981200">
                <a:tc gridSpan="2">
                  <a:txBody>
                    <a:bodyPr/>
                    <a:lstStyle/>
                    <a:p>
                      <a:pPr marL="0" marR="0" lvl="0" indent="0" algn="r" defTabSz="914400" rtl="0"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مرقس (44 ـ 35 :  6)</a:t>
                      </a:r>
                    </a:p>
                    <a:p>
                      <a:pPr marL="0" marR="0" lvl="0" indent="0" algn="r" defTabSz="914400" rtl="0"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ساعاتٍ كثيرةٍ تقدَّم إليه تلاميذه وقالوا: " الموضع خلاءٌ والوقت قد مضى. اصرفهم لكي يمضوا إلى الحقول والضِّياع حولنا ويبتاعوا لأنفُسهم ما يأكلونه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8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When the day was now far spent, His disciples came to Him and said, This is a deserted place, and already the hour is late. 36 Send them away, that they may go into the surrounding country and villages and buy themselves bread; for they have nothing to eat.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Comme l’heure était déjà avancée, ses disciples s’approchèrent de lui et dirent : Ce lieu est désert et l’heure est déjà avancée ;36  renvoie–les, afin qu’ils aillent dans les campagnes et dans les villages des environs pour s’acheter de quoi manger.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8109" name="Rectangle 13"/>
          <p:cNvSpPr>
            <a:spLocks noGrp="1" noChangeArrowheads="1"/>
          </p:cNvSpPr>
          <p:nvPr>
            <p:ph type="ctrTitle"/>
          </p:nvPr>
        </p:nvSpPr>
        <p:spPr/>
        <p:txBody>
          <a:bodyPr/>
          <a:lstStyle/>
          <a:p>
            <a:r>
              <a:rPr lang="en-US" dirty="0"/>
              <a:t>5m</a:t>
            </a: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22" name="Group 2"/>
          <p:cNvGraphicFramePr>
            <a:graphicFrameLocks noGrp="1"/>
          </p:cNvGraphicFramePr>
          <p:nvPr/>
        </p:nvGraphicFramePr>
        <p:xfrm>
          <a:off x="0" y="0"/>
          <a:ext cx="9144000" cy="6904992"/>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628775">
                <a:tc gridSpan="2">
                  <a:txBody>
                    <a:bodyPr/>
                    <a:lstStyle/>
                    <a:p>
                      <a:pPr marL="0" marR="0" lvl="0" indent="0" algn="r" defTabSz="914400" rtl="0"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فأجابَ وقال لهُم: " أعطوهُم أنتُم ليأكلوا ". فقالوا له:</a:t>
                      </a:r>
                      <a:br>
                        <a:rPr kumimoji="0" lang="ar-SA" sz="3200" b="0" i="0" u="none" strike="noStrike" cap="none" normalizeH="0" baseline="0">
                          <a:ln>
                            <a:noFill/>
                          </a:ln>
                          <a:solidFill>
                            <a:schemeClr val="bg1"/>
                          </a:solidFill>
                          <a:effectLst/>
                          <a:latin typeface="Arial" charset="0"/>
                          <a:cs typeface="Arial" charset="0"/>
                        </a:rPr>
                      </a:br>
                      <a:r>
                        <a:rPr kumimoji="0" lang="ar-SA" sz="3200" b="0" i="0" u="none" strike="noStrike" cap="none" normalizeH="0" baseline="0">
                          <a:ln>
                            <a:noFill/>
                          </a:ln>
                          <a:solidFill>
                            <a:schemeClr val="bg1"/>
                          </a:solidFill>
                          <a:effectLst/>
                          <a:latin typeface="Arial" charset="0"/>
                          <a:cs typeface="Arial" charset="0"/>
                        </a:rPr>
                        <a:t>" أنمضي ونبتاع خُبزاً بمائتي دينارٍ ونُعطيهُم ليأكُلوا؟ " فقال لهم:" كم رغيفاً عندكُم؟ اذهبوا وانظروا ". ولمَّا علموا قالوا له:" خمسة أرغفةٍ وسَمَكَتان ".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But He answered and said to them, You give them something to eat. And they said to Him, Shall we go and buy two hundred denarii worth of bread and give them something to eat? 38 But He said to them, How many loaves do you have? Go and see. And when they found out they said, Five, and two fish.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Jésus leur répondit : Donnez–leur vous–mêmes à manger. Mais ils lui dirent : Irons–nous acheter des pains pour deux cents deniers et leur donnerons–nous à manger ?38 Et il leur répondit : Combien avez–vous de pains ? Allez voir. Ils s’en informèrent et </a:t>
                      </a:r>
                      <a:r>
                        <a:rPr kumimoji="0" lang="fr-FR" sz="2700" b="0" i="0" u="none" strike="noStrike" cap="none" normalizeH="0" baseline="0">
                          <a:ln>
                            <a:noFill/>
                          </a:ln>
                          <a:solidFill>
                            <a:schemeClr val="bg1"/>
                          </a:solidFill>
                          <a:effectLst/>
                          <a:latin typeface="Arial" charset="0"/>
                          <a:cs typeface="Arial" charset="0"/>
                        </a:rPr>
                        <a:t>répondirent</a:t>
                      </a:r>
                      <a:r>
                        <a:rPr kumimoji="0" lang="fr-FR" sz="2800" b="0" i="0" u="none" strike="noStrike" cap="none" normalizeH="0" baseline="0">
                          <a:ln>
                            <a:noFill/>
                          </a:ln>
                          <a:solidFill>
                            <a:schemeClr val="bg1"/>
                          </a:solidFill>
                          <a:effectLst/>
                          <a:latin typeface="Arial" charset="0"/>
                          <a:cs typeface="Arial" charset="0"/>
                        </a:rPr>
                        <a:t> : Cinq, et deux poissons.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146" name="Group 2"/>
          <p:cNvGraphicFramePr>
            <a:graphicFrameLocks noGrp="1"/>
          </p:cNvGraphicFramePr>
          <p:nvPr/>
        </p:nvGraphicFramePr>
        <p:xfrm>
          <a:off x="0" y="0"/>
          <a:ext cx="9144000" cy="6342063"/>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فأمرهم أن يُتكئوا الجمع رفاقاً رفاقاً على العُشب الأخضر. فاتَّكأوا جميعهم جماعاتٍ جماعاتٍ: مئَةً مئَةً وخمسينَ خمسينَ.</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He commanded them to make them all sit down in groups on the green grass. 40 So they sat down in ranks, in hundreds and in fifties.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Alors il leur commanda de les faire tous asseoir en groupes sur l’herbe verte,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et ils s’assirent par rangées de cent et de cinquante.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170" name="Group 2"/>
          <p:cNvGraphicFramePr>
            <a:graphicFrameLocks noGrp="1"/>
          </p:cNvGraphicFramePr>
          <p:nvPr/>
        </p:nvGraphicFramePr>
        <p:xfrm>
          <a:off x="0" y="115888"/>
          <a:ext cx="9144000" cy="622617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811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فأخذ الأرغفة الخمسة والسَّمكتين، وشخصَ نحو السَّماء، وبارك ثمَّ كسَّر الأرغفة، وأعطى التَّلاميذ ليُقدِّموا إليهم، وقسَّم السَّمكتين للجميع،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He had taken the five loaves and the two fish, He looked up to heaven, blessed and broke the loaves, and gave them to His disciples to set before them; and the two fish He divided among them all.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Il prit les cinq pains et les deux poissons, leva les yeux vers le ciel et dit la bénédiction. Puis il rompit les pains et les donna aux disciples, pour les distribuer à la foule. Il partagea aussi les deux poissons entre tous.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194" name="Group 2"/>
          <p:cNvGraphicFramePr>
            <a:graphicFrameLocks noGrp="1"/>
          </p:cNvGraphicFramePr>
          <p:nvPr/>
        </p:nvGraphicFramePr>
        <p:xfrm>
          <a:off x="0" y="0"/>
          <a:ext cx="9144000" cy="595312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 الجميع وشبعوا. ثمَّ رفعوا اثنتي عشرةَ قُفَّةً مملوءةً من الكِسر، ومن السَّمك. وكان الذين أكلوا من الأرغفة نحو خمسةِ آلافِ رجُل.</a:t>
                      </a:r>
                      <a:r>
                        <a:rPr kumimoji="0" lang="en-US" sz="32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a:t>
                      </a:r>
                      <a:r>
                        <a:rPr kumimoji="0" lang="en-US" sz="3200" b="0" i="0" u="none" strike="noStrike" cap="none" normalizeH="0" baseline="0">
                          <a:ln>
                            <a:noFill/>
                          </a:ln>
                          <a:solidFill>
                            <a:srgbClr val="FF9900"/>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98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So they all ate and were filled. 43 And they took up twelve baskets full of fragments and of the fish. 44 Now those who had eaten the loaves were about five thousand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Tous mangèrent et furent rassasiés,43 et l’on emporta douze paniers pleins de morceaux de pain et de poissons. 44 Ceux qui avaient mangé les pains étaient cinq mille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932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US" sz="2800">
              <a:solidFill>
                <a:schemeClr val="bg1"/>
              </a:solidFill>
              <a:latin typeface="Avva_Shenouda" pitchFamily="34" charset="0"/>
            </a:endParaRPr>
          </a:p>
        </p:txBody>
      </p:sp>
      <p:sp>
        <p:nvSpPr>
          <p:cNvPr id="3932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39322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266" name="Group 2"/>
          <p:cNvGraphicFramePr>
            <a:graphicFrameLocks noGrp="1"/>
          </p:cNvGraphicFramePr>
          <p:nvPr/>
        </p:nvGraphicFramePr>
        <p:xfrm>
          <a:off x="0" y="0"/>
          <a:ext cx="9144000" cy="664896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6764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(25 ـ 18 : 14)</a:t>
                      </a:r>
                      <a:r>
                        <a:rPr kumimoji="0" lang="ar-SA" sz="3200" b="1" i="0" u="sng" strike="noStrike" cap="none" normalizeH="0" baseline="0">
                          <a:ln>
                            <a:noFill/>
                          </a:ln>
                          <a:solidFill>
                            <a:srgbClr val="FF9900"/>
                          </a:solidFill>
                          <a:effectLst/>
                          <a:latin typeface="Arial" charset="0"/>
                          <a:cs typeface="Arial" charset="0"/>
                        </a:rPr>
                        <a:t>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أشكُر الله أنِّي أتكلَّم بألسِنةٍ أكثر من جميعكُم. ولكني أُريد أن أقول خمس كلماتٍ في الكنيسة بفهم، لأعظ آخَرين، أكثر من عشرة آلاف كلمةٍ بلسانٍ.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 thank my God I speak with tongues more than you all; 19 yet in the church I would rather speak five words with my understanding, that I may teach others also, than ten thousand words in a tongue.</a:t>
                      </a:r>
                      <a:r>
                        <a:rPr kumimoji="0" lang="en-US"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 rends grâces à Dieu de ce que je parle en langues plus que vous tous ; 19  mais, dans l’Église, je préfère dire cinq paroles avec mon intelligence, afin d’instruire les autres, plutôt que dix mille paroles en langue.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5277" name="Rectangle 13"/>
          <p:cNvSpPr>
            <a:spLocks noGrp="1" noChangeArrowheads="1"/>
          </p:cNvSpPr>
          <p:nvPr>
            <p:ph type="ctrTitle"/>
          </p:nvPr>
        </p:nvSpPr>
        <p:spPr/>
        <p:txBody>
          <a:bodyPr/>
          <a:lstStyle/>
          <a:p>
            <a:r>
              <a:rPr lang="en-US" dirty="0"/>
              <a:t>5p</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290" name="Group 2"/>
          <p:cNvGraphicFramePr>
            <a:graphicFrameLocks noGrp="1"/>
          </p:cNvGraphicFramePr>
          <p:nvPr/>
        </p:nvGraphicFramePr>
        <p:xfrm>
          <a:off x="0" y="0"/>
          <a:ext cx="9144000" cy="669131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لا تكونوا أولاداً في أذهانكم، بل كونوا أولاداً في الشَّرِّ، وأمَّا في أذهانكم فكونوا كاملين. لأنَّه مكتوبٌ في النَّاموس:" إنِّي سأُكلِّم هذا الشَّعب بألسنةٍ أُخرى وبشفاه أُخرى،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21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Brethren, do not be children in </a:t>
                      </a:r>
                      <a:r>
                        <a:rPr kumimoji="0" lang="en-US" sz="2600" b="0" i="0" u="none" strike="noStrike" cap="none" normalizeH="0" baseline="0">
                          <a:ln>
                            <a:noFill/>
                          </a:ln>
                          <a:solidFill>
                            <a:schemeClr val="bg1"/>
                          </a:solidFill>
                          <a:effectLst/>
                          <a:latin typeface="Arial" charset="0"/>
                          <a:cs typeface="Arial" charset="0"/>
                        </a:rPr>
                        <a:t>understanding</a:t>
                      </a:r>
                      <a:r>
                        <a:rPr kumimoji="0" lang="en-US" sz="2800" b="0" i="0" u="none" strike="noStrike" cap="none" normalizeH="0" baseline="0">
                          <a:ln>
                            <a:noFill/>
                          </a:ln>
                          <a:solidFill>
                            <a:schemeClr val="bg1"/>
                          </a:solidFill>
                          <a:effectLst/>
                          <a:latin typeface="Arial" charset="0"/>
                          <a:cs typeface="Arial" charset="0"/>
                        </a:rPr>
                        <a:t>; however, in malice be babes, but in understanding be mature. 21 In the law it is written: With men of other tongues and other lips I will speak to this people;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Frères, ne soyez pas des enfants au point de vue du jugement, mais pour le mal soyez de petits enfants, et pour le jugement, soyez des hommes faits. 21 Il est écrit dans la loi :C’est par des hommes d’une autre langue Et par des lèvres d’étrangers Que je parlerai à ce peuple,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314" name="Group 2"/>
          <p:cNvGraphicFramePr>
            <a:graphicFrameLocks noGrp="1"/>
          </p:cNvGraphicFramePr>
          <p:nvPr/>
        </p:nvGraphicFramePr>
        <p:xfrm>
          <a:off x="0" y="0"/>
          <a:ext cx="9109075" cy="6374703"/>
        </p:xfrm>
        <a:graphic>
          <a:graphicData uri="http://schemas.openxmlformats.org/drawingml/2006/table">
            <a:tbl>
              <a:tblPr/>
              <a:tblGrid>
                <a:gridCol w="406717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9144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وهكذا أيضاً لا يسمعون لي يقول الربُّ ".إذاً الألسِنة تكون آيةٌ لا للمؤمنين، بل لغير المؤمنين. أمَّا النُّبوَّةُ فليست لغير المؤمنين، بل للمؤمنين.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yet, for all that, they will not hear Me, says the Lord.</a:t>
                      </a:r>
                      <a:r>
                        <a:rPr kumimoji="0" lang="en-US" sz="24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22 Therefore tongues are for a sign, not to those who believe but to unbelievers; but prophesying is not for unbelievers but for those who believe.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 m’écouteront pas même ainsi, dit le Seigneur. 22 Par conséquent, les langues sont un signe, non pour les croyants, mais pour les non–croyants ; la prophétie, au contraire, est un signe, non pour les non–croyants, mais pour les croyants.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338" name="Group 2"/>
          <p:cNvGraphicFramePr>
            <a:graphicFrameLocks noGrp="1"/>
          </p:cNvGraphicFramePr>
          <p:nvPr/>
        </p:nvGraphicFramePr>
        <p:xfrm>
          <a:off x="0" y="115888"/>
          <a:ext cx="8991600" cy="6557583"/>
        </p:xfrm>
        <a:graphic>
          <a:graphicData uri="http://schemas.openxmlformats.org/drawingml/2006/table">
            <a:tbl>
              <a:tblPr/>
              <a:tblGrid>
                <a:gridCol w="4787900">
                  <a:extLst>
                    <a:ext uri="{9D8B030D-6E8A-4147-A177-3AD203B41FA5}">
                      <a16:colId xmlns:a16="http://schemas.microsoft.com/office/drawing/2014/main" val="20000"/>
                    </a:ext>
                  </a:extLst>
                </a:gridCol>
                <a:gridCol w="4203700">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فإن اجتمعت الكنيسة كلُّها في مكانٍ واحدٍ، وكان الجميع يتكلَّمون بألسنةٍ، فدخل عامِّيُّون أو غير مؤمنين، أفلا يقولون: إنَّكم مجانين؟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Therefore if the whole church comes together in one place, and all speak with tongues, and there come in those who are uninformed or unbelievers, will they not say that you are out of your mind?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Si donc l’Église entière se rassemble, que tous parlent en langues, et qu’il survienne de simples auditeurs ou des non–croyants, ne diront–ils pas que vous êtes fous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62" name="Group 2"/>
          <p:cNvGraphicFramePr>
            <a:graphicFrameLocks noGrp="1"/>
          </p:cNvGraphicFramePr>
          <p:nvPr/>
        </p:nvGraphicFramePr>
        <p:xfrm>
          <a:off x="0" y="0"/>
          <a:ext cx="9144000" cy="640512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2192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كان الجميع يتنبَّأُون، فدخل أحدٌ غير مؤمنٍ أو عامِّيٌّ، فإنَّه يُوَبَّخُ من الجميع. ويُمتَحن من الجميع. وهكذا تصير خفايا قلبه ظاهرةً، وهكذا يَخِرُّ على وجهه ويسجد لله، مُعترفاً أنَّ الله بالحقيقة كائنٌ فيكُمْ.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if all prophesy, and an unbeliever or an uninformed person comes in, he is convinced by all, he is convicted by all. 25 And thus the secrets of his heart are revealed; and so, falling down on his face, he will worship God and report that God is truly among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Mais si tous prophétisent, et qu’il survienne quelque non–croyant ou un simple auditeur, il est convaincu par tous, il est jugé par tous ;25  les secrets de son coeur sont dévoilés. Alors, tombant sur la face, il adorera Dieu, et publiera que Dieu est réellement au milieu de vous</a:t>
                      </a:r>
                      <a:r>
                        <a:rPr kumimoji="0" lang="fr-FR" sz="3200" b="0" i="0" u="none" strike="noStrike" cap="none" normalizeH="0" baseline="0">
                          <a:ln>
                            <a:noFill/>
                          </a:ln>
                          <a:solidFill>
                            <a:schemeClr val="bg1"/>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US" sz="3200" b="1">
              <a:solidFill>
                <a:srgbClr val="CC0000"/>
              </a:solidFill>
              <a:latin typeface="Times New Roman" pitchFamily="18" charset="0"/>
            </a:endParaRPr>
          </a:p>
        </p:txBody>
      </p:sp>
      <p:sp>
        <p:nvSpPr>
          <p:cNvPr id="4014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4014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458" name="Group 2"/>
          <p:cNvGraphicFramePr>
            <a:graphicFrameLocks noGrp="1"/>
          </p:cNvGraphicFramePr>
          <p:nvPr/>
        </p:nvGraphicFramePr>
        <p:xfrm>
          <a:off x="34925" y="0"/>
          <a:ext cx="9109075" cy="6798312"/>
        </p:xfrm>
        <a:graphic>
          <a:graphicData uri="http://schemas.openxmlformats.org/drawingml/2006/table">
            <a:tbl>
              <a:tblPr/>
              <a:tblGrid>
                <a:gridCol w="4384675">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16113">
                <a:tc gridSpan="2">
                  <a:txBody>
                    <a:bodyPr/>
                    <a:lstStyle/>
                    <a:p>
                      <a:pPr marL="0" marR="0" lvl="0" indent="0" algn="r" defTabSz="914400" rtl="0"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يعقوب الرسول (8 ـ 1 : 5) </a:t>
                      </a:r>
                    </a:p>
                    <a:p>
                      <a:pPr marL="0" marR="0" lvl="0" indent="0" algn="r" defTabSz="914400" rtl="0"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هَلُمَّ الآن أيُّها الأغنياء، ابكوا مولولين على شقاوتكم القادمة عليكم. غناكم قد فسد، وثيابكم قد أكلها العُثُّ. ذهبكُم وفضَّتكُم قد صدِئا، وصدأُهُما يكون شهادةً عليكُم،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2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Come now, you rich, weep and howl for your miseries that are coming upon you! 2 Your riches are corrupted, and your garments are moth-eaten. 3 Your gold and silver are corroded, and their corrosion will be a witness against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vous maintenant, les riches ! Pleurez à grands cris à cause des malheurs qui viendront sur vous !2  Votre richesse est pourrie, vos vêtements sont mités. 3  Votre or et votre argent sont rouillés ; et leur rouille s’élèvera en témoignage contre vous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3469" name="Rectangle 13"/>
          <p:cNvSpPr>
            <a:spLocks noGrp="1" noChangeArrowheads="1"/>
          </p:cNvSpPr>
          <p:nvPr>
            <p:ph type="ctrTitle"/>
          </p:nvPr>
        </p:nvSpPr>
        <p:spPr/>
        <p:txBody>
          <a:bodyPr/>
          <a:lstStyle/>
          <a:p>
            <a:r>
              <a:rPr lang="en-US"/>
              <a:t>5c</a:t>
            </a: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482" name="Group 2"/>
          <p:cNvGraphicFramePr>
            <a:graphicFrameLocks noGrp="1"/>
          </p:cNvGraphicFramePr>
          <p:nvPr/>
        </p:nvGraphicFramePr>
        <p:xfrm>
          <a:off x="34925" y="44450"/>
          <a:ext cx="9109075" cy="6770880"/>
        </p:xfrm>
        <a:graphic>
          <a:graphicData uri="http://schemas.openxmlformats.org/drawingml/2006/table">
            <a:tbl>
              <a:tblPr/>
              <a:tblGrid>
                <a:gridCol w="4105275">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4033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ويأكُل لحومَكُم مثل النَّار! قد كنزتُم في الأيَّام الأخيرة. هوذا أُجرة الفَعلة الذين حصدوا كوركم، المظلومة منكم تصرخ، وأصوات الحصَّـاديـن قـد دخـلـت إلى مسـامع ربِّ الجـنود.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5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will eat your flesh like fire. You have heaped up treasure in the last days. 4 Indeed the wages of the laborers who mowed your fields, which you kept back by fraud, cry out; and the cries of the reapers have reached the ears of the Lord of Sabaoth.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dévorera votre chair comme un feu. Vous avez amassé des trésors dans ces jours qui sont les derniers ! 4 Voici : le salaire des ouvriers qui ont moissonné vos champs, et dont vous les avez frustrés, crie, et les clameurs des moissonneurs sont parvenues jusqu’aux oreilles du Seigneur des armées.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506" name="Group 2"/>
          <p:cNvGraphicFramePr>
            <a:graphicFrameLocks noGrp="1"/>
          </p:cNvGraphicFramePr>
          <p:nvPr/>
        </p:nvGraphicFramePr>
        <p:xfrm>
          <a:off x="34925" y="188913"/>
          <a:ext cx="9109075" cy="6413501"/>
        </p:xfrm>
        <a:graphic>
          <a:graphicData uri="http://schemas.openxmlformats.org/drawingml/2006/table">
            <a:tbl>
              <a:tblPr/>
              <a:tblGrid>
                <a:gridCol w="4465638">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3350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تنـعَّـمتُـم عـلـى الأرض، وتلذَّذتُم وربَّيتُم قُلوبَكم، ليوم الذَّبح. حكمتم على البارِّ وقتلتُموه.ولا يقاومكُم! فتأنَّوا أيُّها الإخوة إلى مجيء الربِّ.</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9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have lived on the earth in pleasure and luxury; you have fattened your hearts as in a day of slaughter. 6 You have condemned, you have murdered the just; he does not resist you. 7 Therefore be patient, brethren, until the coming of the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Vous avez vécu dans les voluptés et dans le luxe, vous avez rassasié vos coeurs au jour du carnage.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Vous avez condamné, vous avez tué le juste ; il ne vous résiste pas. 7 Prenez donc patience, frères, jusqu’à l’avènement du Seigneur.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530" name="Group 2"/>
          <p:cNvGraphicFramePr>
            <a:graphicFrameLocks noGrp="1"/>
          </p:cNvGraphicFramePr>
          <p:nvPr/>
        </p:nvGraphicFramePr>
        <p:xfrm>
          <a:off x="0" y="0"/>
          <a:ext cx="9144000" cy="650716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الفلاح ينتظر ثمر الأرض الثَّمين، صابراً عليه حتى ينال الثَّمر المُبكِّر والمُتأخِّر. فتأنَّوا أنتُم وثبِّتوا قلوبكم، لأنَّ مجيء الربِّ قد اقتربَ.</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 how the farmer waits for the precious fruit of the earth, waiting patiently for it until it receives the early and latter rain. 8 You also be patient. Establish your hearts, for the coming of the Lord is at hand.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Voici que le laboureur attend le précieux fruit de la terre, plein de patience à son égard, jusqu’à ce qu’il ait reçu les pluies de la première et de l’arrière saison. 8 Vous aussi prenez patience, affermissez vos coeurs, car l’avènement du Seigneur est proche.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4085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4085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085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626" name="Group 2"/>
          <p:cNvGraphicFramePr>
            <a:graphicFrameLocks noGrp="1"/>
          </p:cNvGraphicFramePr>
          <p:nvPr/>
        </p:nvGraphicFramePr>
        <p:xfrm>
          <a:off x="0" y="0"/>
          <a:ext cx="9144000" cy="64785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7323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(9 ـ 1 : 24)</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خمسة أيَّام انحدَر حنانيَّا رئيس الكهنة مع الشُّيوخ وخطيبٍ اسمه ترتُلُّوس. فهؤلاء جاءوا وعرضوا للوالي ضدَّ بولس.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5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24:1 Now after five days Ananias the high priest came down with the elders and a certain orator named Tertullus. These gave evidence to the governor against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Cinq jours après, le souverain sacrificateur Ananias descendit, avec quelques anciens, et un avocat, un certain Tertulle. Ils portèrent plainte auprès du gouverneur contre Paul.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0637" name="Rectangle 13"/>
          <p:cNvSpPr>
            <a:spLocks noGrp="1" noChangeArrowheads="1"/>
          </p:cNvSpPr>
          <p:nvPr>
            <p:ph type="ctrTitle"/>
          </p:nvPr>
        </p:nvSpPr>
        <p:spPr/>
        <p:txBody>
          <a:bodyPr/>
          <a:lstStyle/>
          <a:p>
            <a:r>
              <a:rPr lang="en-US" dirty="0"/>
              <a:t>5a</a:t>
            </a: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50" name="Group 2"/>
          <p:cNvGraphicFramePr>
            <a:graphicFrameLocks noGrp="1"/>
          </p:cNvGraphicFramePr>
          <p:nvPr/>
        </p:nvGraphicFramePr>
        <p:xfrm>
          <a:off x="0" y="44450"/>
          <a:ext cx="9144000" cy="6559551"/>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دُعيَ، ابتدأ ترتُلُّوس في الشِّكاية قائلاً: " إنَّنا حاصلون بواسطتك على سلام جزيل، وقد صار لهذه الأُمَّة قيام بعنايتك. في كل زمان وفي كل مكان فنقبل ذلك منكَ أيُّها العزيز فِيلِكسُ بكل شُكرٍ.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he was called upon, Tertullus began his accusation, saying: Seeing that through you we enjoy great peace, and prosperity is being brought to this nation by your foresight, 3 we accept it always and in all places, most noble Felix, with all thankfulness.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Celui–ci fut appelé, et Tertulle se mit à l’accuser en ces termes :3 La paix profonde obtenue grâce à toi, et les réformes faites à cette nation par ta prévoyance, très excellent Félix, nous les accueillons en tout et partout avec une entière gratitude.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4" name="Group 2"/>
          <p:cNvGraphicFramePr>
            <a:graphicFrameLocks noGrp="1"/>
          </p:cNvGraphicFramePr>
          <p:nvPr/>
        </p:nvGraphicFramePr>
        <p:xfrm>
          <a:off x="0" y="0"/>
          <a:ext cx="9144000" cy="65674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2877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أُعوِّقك أكثر، ألتمس منكَ أن تسمعني بالاختصار بحلمِكَ. فإنَّنا إذ وجدنا هذا الرَّجل مُستهزئاً مُفسِداً ومُهيِّج اضطرابات بين جميع اليهود الذين في المسكونة، ومِقدام شيعة النَّاصريِّينَ،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Nevertheless, not to be tedious to you any further, I beg you to hear, by your courtesy, a few words from us. 5 For we have found this man a plague, a creator of dissension among all the Jews throughout the world, and a ringleader of the sect of the Nazarenes.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pour ne pas t’importuner davantage, je te prie de nous écouter un moment dans ta bienveillance. 5 Nous avons trouvé cet homme, une peste qui provoque des disputes parmi tous les Juifs du monde, dirigeant de la secte des Nazaréens,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698" name="Group 2"/>
          <p:cNvGraphicFramePr>
            <a:graphicFrameLocks noGrp="1"/>
          </p:cNvGraphicFramePr>
          <p:nvPr/>
        </p:nvGraphicFramePr>
        <p:xfrm>
          <a:off x="0" y="0"/>
          <a:ext cx="9144000" cy="6691313"/>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7526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الذي قد شرع أن يُنجِّس الهيكل أيضاً، قد أمسكناه وأردْنا أن نحكم حسب ناموسِنا. لكن لِيسياس الأمير قد أتى بعنفٍ شديدٍ وأخذه من بين أيدينا،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even tried to profane the temple, and we seized him, and wanted to judge him according to our law. 7 But the commander Lysias came by and with great violence took him out of our hands,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qui a même tenté de profaner le temple. Nous l’avons saisi. Nous avons voulu le juger selon notre loi, 7 mais le tribun Lysias est survenu et avec une grande violence l’a tiré de nos mains,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22" name="Group 2"/>
          <p:cNvGraphicFramePr>
            <a:graphicFrameLocks noGrp="1"/>
          </p:cNvGraphicFramePr>
          <p:nvPr/>
        </p:nvGraphicFramePr>
        <p:xfrm>
          <a:off x="0" y="0"/>
          <a:ext cx="9144000" cy="6495353"/>
        </p:xfrm>
        <a:graphic>
          <a:graphicData uri="http://schemas.openxmlformats.org/drawingml/2006/table">
            <a:tbl>
              <a:tblPr/>
              <a:tblGrid>
                <a:gridCol w="4427538">
                  <a:extLst>
                    <a:ext uri="{9D8B030D-6E8A-4147-A177-3AD203B41FA5}">
                      <a16:colId xmlns:a16="http://schemas.microsoft.com/office/drawing/2014/main" val="20000"/>
                    </a:ext>
                  </a:extLst>
                </a:gridCol>
                <a:gridCol w="4716462">
                  <a:extLst>
                    <a:ext uri="{9D8B030D-6E8A-4147-A177-3AD203B41FA5}">
                      <a16:colId xmlns:a16="http://schemas.microsoft.com/office/drawing/2014/main" val="20001"/>
                    </a:ext>
                  </a:extLst>
                </a:gridCol>
              </a:tblGrid>
              <a:tr h="15240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وأمر المُشتكين عليه أن يأتوا إليكَ. ومنه يُمكنُكَ إذا فحصته أن تعلم جميع هذه الأمور التي نشتكي بها عليه ". ثمَّ وافقه اليهود قائلين: " إنَّ هذه الأُمور قد صارت هكذا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commanding his accusers to come to you. By examining him yourself you may ascertain all these things of which we accuse him. 9 And the Jews also assented, maintaining that these things were so.</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a ordonné à ses accusateurs de venir devant toi. Tu pourras toi–même l’interroger et prendre connaissance de tout ce dont nous l’accusons. 9 Les Juifs l’approuvèrent, en déclarant qu’il en était bien ainsi.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818" name="Group 2"/>
          <p:cNvGraphicFramePr>
            <a:graphicFrameLocks noGrp="1"/>
          </p:cNvGraphicFramePr>
          <p:nvPr/>
        </p:nvGraphicFramePr>
        <p:xfrm>
          <a:off x="0" y="0"/>
          <a:ext cx="9144000" cy="6089016"/>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7526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(7 ، 6 : 142 )</a:t>
                      </a:r>
                      <a:endParaRPr kumimoji="0" lang="en-US" sz="36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بَسطتُ يديَّ إليكَ. صارت لك نفسي مِثل أرضٍ عديمة الماءِ. استجب لي ياربُّ عاجلاً. فقد فَنيت رُوحِي.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r>
                        <a:rPr kumimoji="0" lang="ar-SA" sz="2800" b="1" i="0" u="none" strike="noStrike" cap="none" normalizeH="0" baseline="0" dirty="0">
                          <a:ln>
                            <a:noFill/>
                          </a:ln>
                          <a:solidFill>
                            <a:schemeClr val="bg1"/>
                          </a:solidFill>
                          <a:effectLst/>
                          <a:latin typeface="Arial" charset="0"/>
                          <a:cs typeface="Arial" charset="0"/>
                        </a:rPr>
                        <a:t>.</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86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spread out my hands to You; My soul longs for You like a thirsty land.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Answer me speedily, O Lord; My spirit fails!.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a:t>
                      </a:r>
                      <a:r>
                        <a:rPr kumimoji="0" lang="en-US" sz="3200" b="0" i="0" u="sng" strike="noStrike" cap="none" normalizeH="0" baseline="0" dirty="0">
                          <a:ln>
                            <a:noFill/>
                          </a:ln>
                          <a:solidFill>
                            <a:srgbClr val="FF9900"/>
                          </a:solidFill>
                          <a:effectLst/>
                          <a:latin typeface="Arial" charset="0"/>
                          <a:cs typeface="Arial" charset="0"/>
                        </a:rPr>
                        <a:t>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J’étends mes mains vers toi ; Mon âme est devant toi comme une terre épuisée.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t>
                      </a:r>
                      <a:r>
                        <a:rPr kumimoji="0" lang="fr-FR" sz="2800" b="0" i="0" u="none" strike="noStrike" cap="none" normalizeH="0" baseline="0" dirty="0" err="1">
                          <a:ln>
                            <a:noFill/>
                          </a:ln>
                          <a:solidFill>
                            <a:schemeClr val="bg1"/>
                          </a:solidFill>
                          <a:effectLst/>
                          <a:latin typeface="Arial" charset="0"/>
                          <a:cs typeface="Arial" charset="0"/>
                        </a:rPr>
                        <a:t>Hâte–toi</a:t>
                      </a:r>
                      <a:r>
                        <a:rPr kumimoji="0" lang="fr-FR" sz="2800" b="0" i="0" u="none" strike="noStrike" cap="none" normalizeH="0" baseline="0" dirty="0">
                          <a:ln>
                            <a:noFill/>
                          </a:ln>
                          <a:solidFill>
                            <a:schemeClr val="bg1"/>
                          </a:solidFill>
                          <a:effectLst/>
                          <a:latin typeface="Arial" charset="0"/>
                          <a:cs typeface="Arial" charset="0"/>
                        </a:rPr>
                        <a:t> de me répondre, Éternel ! Mon esprit est à bout.</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t>
                      </a:r>
                      <a:r>
                        <a:rPr kumimoji="0" lang="fr-CA"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8829" name="Rectangle 13"/>
          <p:cNvSpPr>
            <a:spLocks noGrp="1" noChangeArrowheads="1"/>
          </p:cNvSpPr>
          <p:nvPr>
            <p:ph type="ctrTitle"/>
          </p:nvPr>
        </p:nvSpPr>
        <p:spPr/>
        <p:txBody>
          <a:bodyPr/>
          <a:lstStyle/>
          <a:p>
            <a:r>
              <a:rPr lang="en-US" dirty="0"/>
              <a:t>5pg</a:t>
            </a:r>
          </a:p>
        </p:txBody>
      </p:sp>
      <p:sp>
        <p:nvSpPr>
          <p:cNvPr id="4" name="Text Box 29">
            <a:hlinkClick r:id="" action="ppaction://macro?name=LetThemExaltHimForBishop"/>
          </p:cNvPr>
          <p:cNvSpPr txBox="1">
            <a:spLocks noChangeArrowheads="1"/>
          </p:cNvSpPr>
          <p:nvPr/>
        </p:nvSpPr>
        <p:spPr bwMode="auto">
          <a:xfrm>
            <a:off x="7010400" y="5486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42" name="Group 2"/>
          <p:cNvGraphicFramePr>
            <a:graphicFrameLocks noGrp="1"/>
          </p:cNvGraphicFramePr>
          <p:nvPr/>
        </p:nvGraphicFramePr>
        <p:xfrm>
          <a:off x="0" y="0"/>
          <a:ext cx="9144000" cy="6883782"/>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0"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(17 ـ 12 : 9 )</a:t>
                      </a:r>
                    </a:p>
                    <a:p>
                      <a:pPr marL="0" marR="0" lvl="0" indent="0" algn="r" defTabSz="914400" rtl="0"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النَّهار قد بدأ يَميل. فتقدَّم إليه الاثنا عشر وقالوا لهُ: " اصرف الجمع ليذهبوا إلى القُرى التي حولنا والحقول ليستريحوا ويجدوا ما يأكلونه، لأنَّنا هَهُنا في موضع خلاءٍ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815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When the day began to wear away, the twelve came and said to Him, Send the multitude away, that they may go into the surrounding towns and country, and lodge and get provisions; for we are in a deserted place 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jour commençait à baisser, les douze s’approchèrent donc et lui dirent : Renvoie la foule afin qu’elle aille dans les villages et dans les campagnes des environs, pour se loger et pour trouver du </a:t>
                      </a:r>
                      <a:r>
                        <a:rPr kumimoji="0" lang="fr-FR" sz="2600" b="0" i="0" u="none" strike="noStrike" cap="none" normalizeH="0" baseline="0">
                          <a:ln>
                            <a:noFill/>
                          </a:ln>
                          <a:solidFill>
                            <a:schemeClr val="bg1"/>
                          </a:solidFill>
                          <a:effectLst/>
                          <a:latin typeface="Arial" charset="0"/>
                          <a:cs typeface="Arial" charset="0"/>
                        </a:rPr>
                        <a:t>ravitaillement ;</a:t>
                      </a:r>
                      <a:r>
                        <a:rPr kumimoji="0" lang="fr-FR" sz="2800" b="0" i="0" u="none" strike="noStrike" cap="none" normalizeH="0" baseline="0">
                          <a:ln>
                            <a:noFill/>
                          </a:ln>
                          <a:solidFill>
                            <a:schemeClr val="bg1"/>
                          </a:solidFill>
                          <a:effectLst/>
                          <a:latin typeface="Arial" charset="0"/>
                          <a:cs typeface="Arial" charset="0"/>
                        </a:rPr>
                        <a:t> car nous sommes ici dans un lieu désert.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9853" name="Rectangle 13"/>
          <p:cNvSpPr>
            <a:spLocks noGrp="1" noChangeArrowheads="1"/>
          </p:cNvSpPr>
          <p:nvPr>
            <p:ph type="ctrTitle"/>
          </p:nvPr>
        </p:nvSpPr>
        <p:spPr/>
        <p:txBody>
          <a:bodyPr/>
          <a:lstStyle/>
          <a:p>
            <a:r>
              <a:rPr lang="en-US" dirty="0"/>
              <a:t>5g</a:t>
            </a: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66" name="Group 2"/>
          <p:cNvGraphicFramePr>
            <a:graphicFrameLocks noGrp="1"/>
          </p:cNvGraphicFramePr>
          <p:nvPr/>
        </p:nvGraphicFramePr>
        <p:xfrm>
          <a:off x="0" y="0"/>
          <a:ext cx="9144000" cy="657066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أعطوهم أنتم ليأكلوا ". فقالوا: " ليس عندنا أكثر من خمسة أرغفةٍ وسمكتين، إلاَّ أن نذهب ونبتاع طعاماً لهذا الشَّعب كلِّه ". لأنَّهم كانوا نحو خمسة آلافِ رجُلٍ.</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He said to them, You give them something to eat. And they said, We have no more than five loaves and two fish, unless we go and buy food for all these people. 14 For there were about five thousand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Jésus leur dit : Donnez–leur vous–mêmes à manger. Mais ils répondirent : Nous n’avons que cinq pains et deux poissons, à moins que nous n’allions nous–mêmes acheter des vivres pour tout ce peuple. 14 Or, il y avait environ cinq mille hommes.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890" name="Group 2"/>
          <p:cNvGraphicFramePr>
            <a:graphicFrameLocks noGrp="1"/>
          </p:cNvGraphicFramePr>
          <p:nvPr/>
        </p:nvGraphicFramePr>
        <p:xfrm>
          <a:off x="0" y="0"/>
          <a:ext cx="9144000" cy="6856224"/>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فقال لتلاميذه: " أتكِئُوهُم فِرَقاً خمسينَ خمسينَ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ففعلوا هكذا وأتكأُوا الجميع. فأخذ الأرغفة الخمسة والسَّمكتين، ونظر إلى السَّماء وباركها، ثُمَّ كسَّرها وأعطى التَّلاميذ ليُقدِّموا للجمع.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He said to His disciples, Make them sit down in groups of fifty.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they did so, and made them all sit down.    16 Then He took the five loaves and the two fish,  and looking up to heaven, He blessed and broke  them, and gave them to   the disciples to set before the multitude.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dit à ses disciples : Faites–les asseoir par rangées d’une cinquantaine.15  Ils firent ainsi ; ils les firent tous asseoir.16  Jésus prit les cinq pains et les deux poissons, leva les yeux vers le ciel et les bénit. Puis il les rompit et les donna aux disciples pour les distribuer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14" name="Group 2"/>
          <p:cNvGraphicFramePr>
            <a:graphicFrameLocks noGrp="1"/>
          </p:cNvGraphicFramePr>
          <p:nvPr/>
        </p:nvGraphicFramePr>
        <p:xfrm>
          <a:off x="0" y="44450"/>
          <a:ext cx="9144000" cy="6698679"/>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33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فأكلوا وشبعوا جميعاً. ورفعوا ما فضل عنهم من الكسر اثنتا عشرة قُفَّةً مملوءةً.</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6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they all ate and were filled, and twelve baskets of the leftover fragments were taken up by them.</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Tous mangèrent et furent rassasiés, et l’on emporta douze paniers pleins des morceaux qui restaient.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5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16470</Words>
  <Application>Microsoft Office PowerPoint</Application>
  <PresentationFormat>Affichage à l'écran (4:3)</PresentationFormat>
  <Paragraphs>720</Paragraphs>
  <Slides>154</Slides>
  <Notes>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154</vt:i4>
      </vt:variant>
    </vt:vector>
  </HeadingPairs>
  <TitlesOfParts>
    <vt:vector size="159" baseType="lpstr">
      <vt:lpstr>Arial</vt:lpstr>
      <vt:lpstr>Avva_Shenouda</vt:lpstr>
      <vt:lpstr>Coptic</vt:lpstr>
      <vt:lpstr>Times New Roman</vt:lpstr>
      <vt:lpstr>Default Design</vt:lpstr>
      <vt:lpstr>قراءات آحاد شهر باشنس Lectures des dimanches du mois de Pashans</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4pm</vt:lpstr>
      <vt:lpstr>4m</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sami</dc:creator>
  <cp:lastModifiedBy>Christophe Boshra</cp:lastModifiedBy>
  <cp:revision>191</cp:revision>
  <dcterms:created xsi:type="dcterms:W3CDTF">2007-08-29T18:38:38Z</dcterms:created>
  <dcterms:modified xsi:type="dcterms:W3CDTF">2021-02-24T17:44:38Z</dcterms:modified>
</cp:coreProperties>
</file>